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7" r:id="rId2"/>
    <p:sldId id="270" r:id="rId3"/>
    <p:sldId id="259" r:id="rId4"/>
    <p:sldId id="260" r:id="rId5"/>
    <p:sldId id="261" r:id="rId6"/>
    <p:sldId id="262" r:id="rId7"/>
    <p:sldId id="263" r:id="rId8"/>
    <p:sldId id="264" r:id="rId9"/>
    <p:sldId id="265" r:id="rId10"/>
    <p:sldId id="266" r:id="rId11"/>
    <p:sldId id="267" r:id="rId12"/>
    <p:sldId id="268" r:id="rId13"/>
    <p:sldId id="272" r:id="rId14"/>
    <p:sldId id="273" r:id="rId15"/>
    <p:sldId id="274" r:id="rId16"/>
    <p:sldId id="275" r:id="rId17"/>
    <p:sldId id="276" r:id="rId18"/>
    <p:sldId id="278" r:id="rId19"/>
    <p:sldId id="279" r:id="rId20"/>
    <p:sldId id="280"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3333CC"/>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547" autoAdjust="0"/>
    <p:restoredTop sz="94660"/>
  </p:normalViewPr>
  <p:slideViewPr>
    <p:cSldViewPr>
      <p:cViewPr varScale="1">
        <p:scale>
          <a:sx n="38" d="100"/>
          <a:sy n="38" d="100"/>
        </p:scale>
        <p:origin x="-145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p:spPr>
          <p:txBody>
            <a:bodyPr wrap="none" anchor="ctr"/>
            <a:lstStyle/>
            <a:p>
              <a:pPr algn="ctr" eaLnBrk="1" hangingPunct="1">
                <a:defRPr/>
              </a:pPr>
              <a:endParaRPr kumimoji="1" lang="en-US" sz="2400"/>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p:spPr>
          <p:txBody>
            <a:bodyPr wrap="none" anchor="ctr"/>
            <a:lstStyle/>
            <a:p>
              <a:pPr algn="ctr" eaLnBrk="1" hangingPunct="1">
                <a:defRPr/>
              </a:pPr>
              <a:endParaRPr kumimoji="1" lang="en-US" sz="2400"/>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p:spPr>
          <p:txBody>
            <a:bodyPr wrap="none" anchor="ctr"/>
            <a:lstStyle/>
            <a:p>
              <a:pPr>
                <a:defRPr/>
              </a:pPr>
              <a:endParaRPr lang="en-US"/>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p:spPr>
          <p:txBody>
            <a:bodyPr wrap="none" anchor="ctr"/>
            <a:lstStyle/>
            <a:p>
              <a:pPr>
                <a:defRPr/>
              </a:pPr>
              <a:endParaRPr lang="en-US"/>
            </a:p>
          </p:txBody>
        </p:sp>
      </p:grpSp>
      <p:sp>
        <p:nvSpPr>
          <p:cNvPr id="26632"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26636"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11" name="Rectangle 10"/>
          <p:cNvSpPr>
            <a:spLocks noGrp="1" noChangeArrowheads="1"/>
          </p:cNvSpPr>
          <p:nvPr>
            <p:ph type="ftr" sz="quarter" idx="11"/>
          </p:nvPr>
        </p:nvSpPr>
        <p:spPr/>
        <p:txBody>
          <a:bodyPr/>
          <a:lstStyle>
            <a:lvl1pPr algn="r">
              <a:defRPr/>
            </a:lvl1pPr>
          </a:lstStyle>
          <a:p>
            <a:pPr>
              <a:defRPr/>
            </a:pPr>
            <a:endParaRPr 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9530C1A9-EA7B-46B3-9D42-DDAB62CBF49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A5D8C16-DEE1-4C5E-99CB-BC10AEFBA87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0923BBD-FBDC-458F-988D-598E37668E8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762000"/>
            <a:ext cx="7924800" cy="5324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0F37435B-E1CA-4E5C-8AD5-9E670E8AA8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F9916A3-01AC-4490-886B-BDE1240914B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8836E53-9812-4972-9CF8-08C8BC22CA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9FB158A4-3B96-42F1-898B-104C70697AF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28BC634A-1E2A-4DEA-A8E1-709F0E7FF7F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0A2B3AAF-FC51-4A7B-B721-2A996F285EF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FDD4B9BD-9EC8-4520-99D8-7C74F75415C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6D71BE1B-16DD-4EF8-8A1C-D05E9C5A291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121E1405-D040-423C-B596-4DCB3295BE0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p:spPr>
            <p:txBody>
              <a:bodyPr wrap="none" anchor="ctr"/>
              <a:lstStyle/>
              <a:p>
                <a:pPr>
                  <a:defRPr/>
                </a:pPr>
                <a:endParaRPr lang="en-US"/>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p:spPr>
            <p:txBody>
              <a:bodyPr wrap="none"/>
              <a:lstStyle/>
              <a:p>
                <a:pPr>
                  <a:defRPr/>
                </a:pPr>
                <a:endParaRPr lang="en-US"/>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p:spPr>
            <p:txBody>
              <a:bodyPr wrap="none" anchor="ctr"/>
              <a:lstStyle/>
              <a:p>
                <a:pPr>
                  <a:defRPr/>
                </a:pPr>
                <a:endParaRPr lang="en-US"/>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p:spPr>
            <p:txBody>
              <a:bodyPr wrap="none" anchor="ctr"/>
              <a:lstStyle/>
              <a:p>
                <a:pPr>
                  <a:defRPr/>
                </a:pPr>
                <a:endParaRPr lang="en-US"/>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11"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mn-lt"/>
              </a:defRPr>
            </a:lvl1pPr>
          </a:lstStyle>
          <a:p>
            <a:pPr>
              <a:defRPr/>
            </a:pPr>
            <a:endParaRPr lang="en-US"/>
          </a:p>
        </p:txBody>
      </p:sp>
      <p:sp>
        <p:nvSpPr>
          <p:cNvPr id="25612"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defRPr>
            </a:lvl1pPr>
          </a:lstStyle>
          <a:p>
            <a:pPr>
              <a:defRPr/>
            </a:pPr>
            <a:endParaRPr lang="en-US"/>
          </a:p>
        </p:txBody>
      </p:sp>
      <p:sp>
        <p:nvSpPr>
          <p:cNvPr id="25613"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mn-lt"/>
              </a:defRPr>
            </a:lvl1pPr>
          </a:lstStyle>
          <a:p>
            <a:pPr>
              <a:defRPr/>
            </a:pPr>
            <a:fld id="{952CE0C6-09B3-4A71-8917-FB74914E470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AutoShape 2"/>
          <p:cNvSpPr>
            <a:spLocks noGrp="1" noChangeArrowheads="1"/>
          </p:cNvSpPr>
          <p:nvPr>
            <p:ph type="title"/>
          </p:nvPr>
        </p:nvSpPr>
        <p:spPr>
          <a:xfrm>
            <a:off x="762000" y="990600"/>
            <a:ext cx="3048000" cy="914400"/>
          </a:xfrm>
        </p:spPr>
        <p:txBody>
          <a:bodyPr/>
          <a:lstStyle/>
          <a:p>
            <a:pPr eaLnBrk="1" hangingPunct="1"/>
            <a:r>
              <a:rPr lang="en-US" smtClean="0"/>
              <a:t>Yêu cầu:</a:t>
            </a:r>
          </a:p>
        </p:txBody>
      </p:sp>
      <p:sp>
        <p:nvSpPr>
          <p:cNvPr id="3076" name="Text Box 4"/>
          <p:cNvSpPr txBox="1">
            <a:spLocks noChangeArrowheads="1"/>
          </p:cNvSpPr>
          <p:nvPr/>
        </p:nvSpPr>
        <p:spPr bwMode="auto">
          <a:xfrm>
            <a:off x="1066800" y="2895600"/>
            <a:ext cx="7848600" cy="2655888"/>
          </a:xfrm>
          <a:prstGeom prst="rect">
            <a:avLst/>
          </a:prstGeom>
          <a:noFill/>
          <a:ln w="9525">
            <a:noFill/>
            <a:miter lim="800000"/>
            <a:headEnd/>
            <a:tailEnd/>
          </a:ln>
        </p:spPr>
        <p:txBody>
          <a:bodyPr>
            <a:spAutoFit/>
          </a:bodyPr>
          <a:lstStyle/>
          <a:p>
            <a:pPr eaLnBrk="1" hangingPunct="1">
              <a:spcBef>
                <a:spcPct val="50000"/>
              </a:spcBef>
            </a:pPr>
            <a:r>
              <a:rPr lang="en-US" sz="2800">
                <a:latin typeface="Arial" charset="0"/>
              </a:rPr>
              <a:t>Đọc thầm lại bài : Vẽ về cuộc sống an toàn ( sách TV 2 , trang 54 -55) và trả lời các câu hỏi sau: </a:t>
            </a:r>
          </a:p>
          <a:p>
            <a:pPr eaLnBrk="1" hangingPunct="1">
              <a:spcBef>
                <a:spcPct val="50000"/>
              </a:spcBef>
              <a:buFontTx/>
              <a:buChar char="-"/>
            </a:pPr>
            <a:r>
              <a:rPr lang="en-US" sz="2800">
                <a:latin typeface="Arial" charset="0"/>
              </a:rPr>
              <a:t>Bài viết có mấy đoạn ?</a:t>
            </a:r>
          </a:p>
          <a:p>
            <a:pPr eaLnBrk="1" hangingPunct="1">
              <a:spcBef>
                <a:spcPct val="50000"/>
              </a:spcBef>
              <a:buFontTx/>
              <a:buChar char="-"/>
            </a:pPr>
            <a:r>
              <a:rPr lang="en-US" sz="2800">
                <a:latin typeface="Arial" charset="0"/>
              </a:rPr>
              <a:t>Tìm sự việc chính được nêu trong mỗi đoạn ?</a:t>
            </a:r>
          </a:p>
        </p:txBody>
      </p:sp>
      <p:sp>
        <p:nvSpPr>
          <p:cNvPr id="3077" name="AutoShape 5"/>
          <p:cNvSpPr>
            <a:spLocks noChangeArrowheads="1"/>
          </p:cNvSpPr>
          <p:nvPr/>
        </p:nvSpPr>
        <p:spPr bwMode="auto">
          <a:xfrm>
            <a:off x="1979613" y="0"/>
            <a:ext cx="5945187" cy="457200"/>
          </a:xfrm>
          <a:prstGeom prst="roundRect">
            <a:avLst>
              <a:gd name="adj" fmla="val 21667"/>
            </a:avLst>
          </a:prstGeom>
          <a:noFill/>
          <a:ln w="9525">
            <a:noFill/>
            <a:round/>
            <a:headEnd/>
            <a:tailEnd/>
          </a:ln>
        </p:spPr>
        <p:txBody>
          <a:bodyPr anchor="b"/>
          <a:lstStyle/>
          <a:p>
            <a:pPr eaLnBrk="1" hangingPunct="1">
              <a:lnSpc>
                <a:spcPct val="90000"/>
              </a:lnSpc>
            </a:pPr>
            <a:endParaRPr lang="en-US" sz="2800" b="1">
              <a:solidFill>
                <a:schemeClr val="tx2"/>
              </a:solidFill>
              <a:latin typeface="Arial" charset="0"/>
            </a:endParaRPr>
          </a:p>
        </p:txBody>
      </p:sp>
      <p:sp>
        <p:nvSpPr>
          <p:cNvPr id="3078" name="AutoShape 6"/>
          <p:cNvSpPr>
            <a:spLocks noChangeArrowheads="1"/>
          </p:cNvSpPr>
          <p:nvPr/>
        </p:nvSpPr>
        <p:spPr bwMode="auto">
          <a:xfrm>
            <a:off x="3351213" y="457200"/>
            <a:ext cx="2439987" cy="457200"/>
          </a:xfrm>
          <a:prstGeom prst="roundRect">
            <a:avLst>
              <a:gd name="adj" fmla="val 21667"/>
            </a:avLst>
          </a:prstGeom>
          <a:noFill/>
          <a:ln w="9525">
            <a:noFill/>
            <a:round/>
            <a:headEnd/>
            <a:tailEnd/>
          </a:ln>
        </p:spPr>
        <p:txBody>
          <a:bodyPr anchor="b"/>
          <a:lstStyle/>
          <a:p>
            <a:pPr eaLnBrk="1" hangingPunct="1">
              <a:lnSpc>
                <a:spcPct val="90000"/>
              </a:lnSpc>
            </a:pPr>
            <a:r>
              <a:rPr lang="en-US" sz="2800" b="1">
                <a:solidFill>
                  <a:schemeClr val="tx2"/>
                </a:solidFill>
                <a:latin typeface="Arial" charset="0"/>
              </a:rPr>
              <a:t>Tập làm văn:</a:t>
            </a:r>
          </a:p>
        </p:txBody>
      </p:sp>
      <p:sp>
        <p:nvSpPr>
          <p:cNvPr id="3079" name="WordArt 7"/>
          <p:cNvSpPr>
            <a:spLocks noChangeArrowheads="1" noChangeShapeType="1" noTextEdit="1"/>
          </p:cNvSpPr>
          <p:nvPr/>
        </p:nvSpPr>
        <p:spPr bwMode="auto">
          <a:xfrm>
            <a:off x="3048000" y="847725"/>
            <a:ext cx="3133725" cy="600075"/>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336699"/>
                </a:solidFill>
                <a:effectLst>
                  <a:outerShdw dist="45791" dir="2021404" algn="ctr" rotWithShape="0">
                    <a:srgbClr val="B2B2B2">
                      <a:alpha val="79999"/>
                    </a:srgbClr>
                  </a:outerShdw>
                </a:effectLst>
                <a:latin typeface="Arial"/>
                <a:cs typeface="Arial"/>
              </a:rPr>
              <a:t>Tóm tắt tin tức</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nodePh="1">
                                  <p:stCondLst>
                                    <p:cond delay="0"/>
                                  </p:stCondLst>
                                  <p:endCondLst>
                                    <p:cond evt="begin" delay="0">
                                      <p:tn val="5"/>
                                    </p:cond>
                                  </p:endCondLst>
                                  <p:iterate type="lt">
                                    <p:tmPct val="50000"/>
                                  </p:iterate>
                                  <p:childTnLst>
                                    <p:set>
                                      <p:cBhvr>
                                        <p:cTn id="6" dur="1" fill="hold">
                                          <p:stCondLst>
                                            <p:cond delay="0"/>
                                          </p:stCondLst>
                                        </p:cTn>
                                        <p:tgtEl>
                                          <p:spTgt spid="3077"/>
                                        </p:tgtEl>
                                        <p:attrNameLst>
                                          <p:attrName>style.visibility</p:attrName>
                                        </p:attrNameLst>
                                      </p:cBhvr>
                                      <p:to>
                                        <p:strVal val="visible"/>
                                      </p:to>
                                    </p:set>
                                    <p:anim calcmode="discrete" valueType="clr">
                                      <p:cBhvr override="childStyle">
                                        <p:cTn id="7" dur="80"/>
                                        <p:tgtEl>
                                          <p:spTgt spid="307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7"/>
                                        </p:tgtEl>
                                        <p:attrNameLst>
                                          <p:attrName>fillcolor</p:attrName>
                                        </p:attrNameLst>
                                      </p:cBhvr>
                                      <p:tavLst>
                                        <p:tav tm="0">
                                          <p:val>
                                            <p:clrVal>
                                              <a:schemeClr val="accent2"/>
                                            </p:clrVal>
                                          </p:val>
                                        </p:tav>
                                        <p:tav tm="50000">
                                          <p:val>
                                            <p:clrVal>
                                              <a:schemeClr val="hlink"/>
                                            </p:clrVal>
                                          </p:val>
                                        </p:tav>
                                      </p:tavLst>
                                    </p:anim>
                                    <p:set>
                                      <p:cBhvr>
                                        <p:cTn id="9" dur="80"/>
                                        <p:tgtEl>
                                          <p:spTgt spid="3077"/>
                                        </p:tgtEl>
                                        <p:attrNameLst>
                                          <p:attrName>fill.type</p:attrName>
                                        </p:attrNameLst>
                                      </p:cBhvr>
                                      <p:to>
                                        <p:strVal val="solid"/>
                                      </p:to>
                                    </p:set>
                                  </p:childTnLst>
                                </p:cTn>
                              </p:par>
                            </p:childTnLst>
                          </p:cTn>
                        </p:par>
                        <p:par>
                          <p:cTn id="10" fill="hold" nodeType="afterGroup">
                            <p:stCondLst>
                              <p:cond delay="10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078"/>
                                        </p:tgtEl>
                                        <p:attrNameLst>
                                          <p:attrName>style.visibility</p:attrName>
                                        </p:attrNameLst>
                                      </p:cBhvr>
                                      <p:to>
                                        <p:strVal val="visible"/>
                                      </p:to>
                                    </p:set>
                                    <p:anim calcmode="discrete" valueType="clr">
                                      <p:cBhvr override="childStyle">
                                        <p:cTn id="13" dur="80"/>
                                        <p:tgtEl>
                                          <p:spTgt spid="307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078"/>
                                        </p:tgtEl>
                                        <p:attrNameLst>
                                          <p:attrName>fillcolor</p:attrName>
                                        </p:attrNameLst>
                                      </p:cBhvr>
                                      <p:tavLst>
                                        <p:tav tm="0">
                                          <p:val>
                                            <p:clrVal>
                                              <a:schemeClr val="accent2"/>
                                            </p:clrVal>
                                          </p:val>
                                        </p:tav>
                                        <p:tav tm="50000">
                                          <p:val>
                                            <p:clrVal>
                                              <a:schemeClr val="hlink"/>
                                            </p:clrVal>
                                          </p:val>
                                        </p:tav>
                                      </p:tavLst>
                                    </p:anim>
                                    <p:set>
                                      <p:cBhvr>
                                        <p:cTn id="15" dur="80"/>
                                        <p:tgtEl>
                                          <p:spTgt spid="3078"/>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3079"/>
                                        </p:tgtEl>
                                        <p:attrNameLst>
                                          <p:attrName>style.visibility</p:attrName>
                                        </p:attrNameLst>
                                      </p:cBhvr>
                                      <p:to>
                                        <p:strVal val="visible"/>
                                      </p:to>
                                    </p:set>
                                    <p:anim calcmode="lin" valueType="num">
                                      <p:cBhvr>
                                        <p:cTn id="20" dur="500" fill="hold"/>
                                        <p:tgtEl>
                                          <p:spTgt spid="3079"/>
                                        </p:tgtEl>
                                        <p:attrNameLst>
                                          <p:attrName>ppt_w</p:attrName>
                                        </p:attrNameLst>
                                      </p:cBhvr>
                                      <p:tavLst>
                                        <p:tav tm="0">
                                          <p:val>
                                            <p:fltVal val="0"/>
                                          </p:val>
                                        </p:tav>
                                        <p:tav tm="100000">
                                          <p:val>
                                            <p:strVal val="#ppt_w"/>
                                          </p:val>
                                        </p:tav>
                                      </p:tavLst>
                                    </p:anim>
                                    <p:anim calcmode="lin" valueType="num">
                                      <p:cBhvr>
                                        <p:cTn id="21" dur="500" fill="hold"/>
                                        <p:tgtEl>
                                          <p:spTgt spid="3079"/>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wipe(down)">
                                      <p:cBhvr>
                                        <p:cTn id="26" dur="500"/>
                                        <p:tgtEl>
                                          <p:spTgt spid="307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8" presetClass="entr" presetSubtype="0" accel="100000" fill="hold" grpId="0" nodeType="clickEffect">
                                  <p:stCondLst>
                                    <p:cond delay="0"/>
                                  </p:stCondLst>
                                  <p:childTnLst>
                                    <p:set>
                                      <p:cBhvr>
                                        <p:cTn id="30" dur="1" fill="hold">
                                          <p:stCondLst>
                                            <p:cond delay="0"/>
                                          </p:stCondLst>
                                        </p:cTn>
                                        <p:tgtEl>
                                          <p:spTgt spid="3076"/>
                                        </p:tgtEl>
                                        <p:attrNameLst>
                                          <p:attrName>style.visibility</p:attrName>
                                        </p:attrNameLst>
                                      </p:cBhvr>
                                      <p:to>
                                        <p:strVal val="visible"/>
                                      </p:to>
                                    </p:set>
                                    <p:anim calcmode="lin" valueType="num">
                                      <p:cBhvr>
                                        <p:cTn id="31" dur="500" fill="hold"/>
                                        <p:tgtEl>
                                          <p:spTgt spid="3076"/>
                                        </p:tgtEl>
                                        <p:attrNameLst>
                                          <p:attrName>ppt_w</p:attrName>
                                        </p:attrNameLst>
                                      </p:cBhvr>
                                      <p:tavLst>
                                        <p:tav tm="0">
                                          <p:val>
                                            <p:strVal val="#ppt_w*2.5"/>
                                          </p:val>
                                        </p:tav>
                                        <p:tav tm="100000">
                                          <p:val>
                                            <p:strVal val="#ppt_w"/>
                                          </p:val>
                                        </p:tav>
                                      </p:tavLst>
                                    </p:anim>
                                    <p:anim calcmode="lin" valueType="num">
                                      <p:cBhvr>
                                        <p:cTn id="32" dur="500" fill="hold"/>
                                        <p:tgtEl>
                                          <p:spTgt spid="3076"/>
                                        </p:tgtEl>
                                        <p:attrNameLst>
                                          <p:attrName>ppt_h</p:attrName>
                                        </p:attrNameLst>
                                      </p:cBhvr>
                                      <p:tavLst>
                                        <p:tav tm="0">
                                          <p:val>
                                            <p:strVal val="#ppt_h*0.01"/>
                                          </p:val>
                                        </p:tav>
                                        <p:tav tm="100000">
                                          <p:val>
                                            <p:strVal val="#ppt_h"/>
                                          </p:val>
                                        </p:tav>
                                      </p:tavLst>
                                    </p:anim>
                                    <p:anim calcmode="lin" valueType="num">
                                      <p:cBhvr>
                                        <p:cTn id="33" dur="500" fill="hold"/>
                                        <p:tgtEl>
                                          <p:spTgt spid="3076"/>
                                        </p:tgtEl>
                                        <p:attrNameLst>
                                          <p:attrName>ppt_x</p:attrName>
                                        </p:attrNameLst>
                                      </p:cBhvr>
                                      <p:tavLst>
                                        <p:tav tm="0">
                                          <p:val>
                                            <p:strVal val="#ppt_x"/>
                                          </p:val>
                                        </p:tav>
                                        <p:tav tm="100000">
                                          <p:val>
                                            <p:strVal val="#ppt_x"/>
                                          </p:val>
                                        </p:tav>
                                      </p:tavLst>
                                    </p:anim>
                                    <p:anim calcmode="lin" valueType="num">
                                      <p:cBhvr>
                                        <p:cTn id="34" dur="500" fill="hold"/>
                                        <p:tgtEl>
                                          <p:spTgt spid="3076"/>
                                        </p:tgtEl>
                                        <p:attrNameLst>
                                          <p:attrName>ppt_y</p:attrName>
                                        </p:attrNameLst>
                                      </p:cBhvr>
                                      <p:tavLst>
                                        <p:tav tm="0">
                                          <p:val>
                                            <p:strVal val="#ppt_h+1"/>
                                          </p:val>
                                        </p:tav>
                                        <p:tav tm="100000">
                                          <p:val>
                                            <p:strVal val="#ppt_y"/>
                                          </p:val>
                                        </p:tav>
                                      </p:tavLst>
                                    </p:anim>
                                    <p:animEffect transition="in" filter="fade">
                                      <p:cBhvr>
                                        <p:cTn id="35"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6" grpId="0"/>
      <p:bldP spid="3077" grpId="0"/>
      <p:bldP spid="3078" grpId="0"/>
      <p:bldP spid="3079"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pPr eaLnBrk="1" hangingPunct="1"/>
            <a:r>
              <a:rPr lang="en-US" smtClean="0">
                <a:solidFill>
                  <a:srgbClr val="FF0000"/>
                </a:solidFill>
              </a:rPr>
              <a:t>Vẽ về cuộc sống an toàn</a:t>
            </a:r>
          </a:p>
        </p:txBody>
      </p:sp>
      <p:sp>
        <p:nvSpPr>
          <p:cNvPr id="12291" name="Text Box 4"/>
          <p:cNvSpPr txBox="1">
            <a:spLocks noChangeArrowheads="1"/>
          </p:cNvSpPr>
          <p:nvPr/>
        </p:nvSpPr>
        <p:spPr bwMode="auto">
          <a:xfrm>
            <a:off x="685800" y="2387600"/>
            <a:ext cx="8305800" cy="2870200"/>
          </a:xfrm>
          <a:prstGeom prst="rect">
            <a:avLst/>
          </a:prstGeom>
          <a:noFill/>
          <a:ln w="9525">
            <a:noFill/>
            <a:miter lim="800000"/>
            <a:headEnd/>
            <a:tailEnd/>
          </a:ln>
        </p:spPr>
        <p:txBody>
          <a:bodyPr>
            <a:spAutoFit/>
          </a:bodyPr>
          <a:lstStyle/>
          <a:p>
            <a:pPr eaLnBrk="1" hangingPunct="1">
              <a:spcBef>
                <a:spcPct val="50000"/>
              </a:spcBef>
              <a:buFont typeface="Wingdings" pitchFamily="2" charset="2"/>
              <a:buChar char="v"/>
            </a:pPr>
            <a:r>
              <a:rPr lang="en-US" sz="2800">
                <a:latin typeface="Arial" charset="0"/>
              </a:rPr>
              <a:t> 50 000 bức tranh dự thi của thiếu nhi cả nước.</a:t>
            </a:r>
          </a:p>
          <a:p>
            <a:pPr eaLnBrk="1" hangingPunct="1">
              <a:spcBef>
                <a:spcPct val="50000"/>
              </a:spcBef>
              <a:buFont typeface="Wingdings" pitchFamily="2" charset="2"/>
              <a:buChar char="v"/>
            </a:pPr>
            <a:r>
              <a:rPr lang="en-US" sz="2800">
                <a:latin typeface="Arial" charset="0"/>
              </a:rPr>
              <a:t> 60 tranh được trưng bày.</a:t>
            </a:r>
          </a:p>
          <a:p>
            <a:pPr eaLnBrk="1" hangingPunct="1">
              <a:spcBef>
                <a:spcPct val="50000"/>
              </a:spcBef>
              <a:buFont typeface="Wingdings" pitchFamily="2" charset="2"/>
              <a:buChar char="v"/>
            </a:pPr>
            <a:r>
              <a:rPr lang="en-US" sz="2800">
                <a:latin typeface="Arial" charset="0"/>
              </a:rPr>
              <a:t> 46 giải thưởng.</a:t>
            </a:r>
          </a:p>
          <a:p>
            <a:pPr eaLnBrk="1" hangingPunct="1">
              <a:spcBef>
                <a:spcPct val="50000"/>
              </a:spcBef>
              <a:buFont typeface="Wingdings" pitchFamily="2" charset="2"/>
              <a:buChar char="v"/>
            </a:pPr>
            <a:r>
              <a:rPr lang="en-US" sz="2800">
                <a:latin typeface="Arial" charset="0"/>
              </a:rPr>
              <a:t> Nhận thức và khả năng thẩm mĩ của các em rất đáng khích lệ.</a:t>
            </a:r>
          </a:p>
        </p:txBody>
      </p:sp>
      <p:sp>
        <p:nvSpPr>
          <p:cNvPr id="12292" name="AutoShape 5"/>
          <p:cNvSpPr>
            <a:spLocks noChangeArrowheads="1"/>
          </p:cNvSpPr>
          <p:nvPr/>
        </p:nvSpPr>
        <p:spPr bwMode="auto">
          <a:xfrm>
            <a:off x="1979613" y="0"/>
            <a:ext cx="5945187" cy="457200"/>
          </a:xfrm>
          <a:prstGeom prst="roundRect">
            <a:avLst>
              <a:gd name="adj" fmla="val 21667"/>
            </a:avLst>
          </a:prstGeom>
          <a:noFill/>
          <a:ln w="9525">
            <a:noFill/>
            <a:round/>
            <a:headEnd/>
            <a:tailEnd/>
          </a:ln>
        </p:spPr>
        <p:txBody>
          <a:bodyPr anchor="b"/>
          <a:lstStyle/>
          <a:p>
            <a:pPr eaLnBrk="1" hangingPunct="1">
              <a:lnSpc>
                <a:spcPct val="90000"/>
              </a:lnSpc>
            </a:pPr>
            <a:endParaRPr lang="en-US" sz="2800" b="1">
              <a:solidFill>
                <a:schemeClr val="tx2"/>
              </a:solidFill>
              <a:latin typeface="Arial" charset="0"/>
            </a:endParaRPr>
          </a:p>
        </p:txBody>
      </p:sp>
      <p:sp>
        <p:nvSpPr>
          <p:cNvPr id="12293" name="AutoShape 6"/>
          <p:cNvSpPr>
            <a:spLocks noChangeArrowheads="1"/>
          </p:cNvSpPr>
          <p:nvPr/>
        </p:nvSpPr>
        <p:spPr bwMode="auto">
          <a:xfrm>
            <a:off x="3351213" y="457200"/>
            <a:ext cx="5792787" cy="457200"/>
          </a:xfrm>
          <a:prstGeom prst="roundRect">
            <a:avLst>
              <a:gd name="adj" fmla="val 21667"/>
            </a:avLst>
          </a:prstGeom>
          <a:noFill/>
          <a:ln w="9525">
            <a:noFill/>
            <a:round/>
            <a:headEnd/>
            <a:tailEnd/>
          </a:ln>
        </p:spPr>
        <p:txBody>
          <a:bodyPr anchor="b"/>
          <a:lstStyle/>
          <a:p>
            <a:pPr eaLnBrk="1" hangingPunct="1">
              <a:lnSpc>
                <a:spcPct val="90000"/>
              </a:lnSpc>
            </a:pPr>
            <a:r>
              <a:rPr lang="en-US" sz="2800" b="1">
                <a:solidFill>
                  <a:schemeClr val="tx2"/>
                </a:solidFill>
                <a:latin typeface="Arial" charset="0"/>
              </a:rPr>
              <a:t>Tập làm văn: Tóm tắt tin tức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a:xfrm>
            <a:off x="1128713" y="1858963"/>
            <a:ext cx="7558087" cy="503237"/>
          </a:xfrm>
        </p:spPr>
        <p:txBody>
          <a:bodyPr/>
          <a:lstStyle/>
          <a:p>
            <a:pPr eaLnBrk="1" hangingPunct="1"/>
            <a:r>
              <a:rPr lang="en-US" sz="3200" smtClean="0">
                <a:solidFill>
                  <a:srgbClr val="FF0000"/>
                </a:solidFill>
              </a:rPr>
              <a:t>Vịnh Hạ Long được công nhận là di sản thiên nhiên thế giới</a:t>
            </a:r>
            <a:br>
              <a:rPr lang="en-US" sz="3200" smtClean="0">
                <a:solidFill>
                  <a:srgbClr val="FF0000"/>
                </a:solidFill>
              </a:rPr>
            </a:br>
            <a:endParaRPr lang="en-US" sz="3200" smtClean="0">
              <a:solidFill>
                <a:srgbClr val="FF0000"/>
              </a:solidFill>
            </a:endParaRPr>
          </a:p>
        </p:txBody>
      </p:sp>
      <p:sp>
        <p:nvSpPr>
          <p:cNvPr id="19460" name="Text Box 4"/>
          <p:cNvSpPr txBox="1">
            <a:spLocks noChangeArrowheads="1"/>
          </p:cNvSpPr>
          <p:nvPr/>
        </p:nvSpPr>
        <p:spPr bwMode="auto">
          <a:xfrm>
            <a:off x="685800" y="2600325"/>
            <a:ext cx="8001000" cy="3724275"/>
          </a:xfrm>
          <a:prstGeom prst="rect">
            <a:avLst/>
          </a:prstGeom>
          <a:noFill/>
          <a:ln w="9525">
            <a:noFill/>
            <a:miter lim="800000"/>
            <a:headEnd/>
            <a:tailEnd/>
          </a:ln>
        </p:spPr>
        <p:txBody>
          <a:bodyPr>
            <a:spAutoFit/>
          </a:bodyPr>
          <a:lstStyle/>
          <a:p>
            <a:pPr eaLnBrk="1" hangingPunct="1">
              <a:spcBef>
                <a:spcPct val="50000"/>
              </a:spcBef>
              <a:buFont typeface="Wingdings" pitchFamily="2" charset="2"/>
              <a:buChar char="v"/>
            </a:pPr>
            <a:r>
              <a:rPr lang="en-US" sz="2800">
                <a:latin typeface="Arial" charset="0"/>
              </a:rPr>
              <a:t>  17/11/1994, UNESCO công nhận là di sản thiên nhiên thế giới .</a:t>
            </a:r>
          </a:p>
          <a:p>
            <a:pPr eaLnBrk="1" hangingPunct="1">
              <a:spcBef>
                <a:spcPct val="50000"/>
              </a:spcBef>
              <a:buFont typeface="Wingdings" pitchFamily="2" charset="2"/>
              <a:buChar char="v"/>
            </a:pPr>
            <a:r>
              <a:rPr lang="en-US" sz="2800">
                <a:latin typeface="Arial" charset="0"/>
              </a:rPr>
              <a:t> 29/11/2000,  UNESCO công nhận là di sản văn hoá về địa chất , địa mạo.</a:t>
            </a:r>
          </a:p>
          <a:p>
            <a:pPr eaLnBrk="1" hangingPunct="1">
              <a:spcBef>
                <a:spcPct val="50000"/>
              </a:spcBef>
              <a:buFont typeface="Wingdings" pitchFamily="2" charset="2"/>
              <a:buChar char="v"/>
            </a:pPr>
            <a:r>
              <a:rPr lang="en-US" sz="2800">
                <a:latin typeface="Arial" charset="0"/>
              </a:rPr>
              <a:t> 11/12/2000, công bố quyết định tại Hà Nội.</a:t>
            </a:r>
          </a:p>
          <a:p>
            <a:pPr eaLnBrk="1" hangingPunct="1">
              <a:spcBef>
                <a:spcPct val="50000"/>
              </a:spcBef>
              <a:buFont typeface="Wingdings" pitchFamily="2" charset="2"/>
              <a:buChar char="v"/>
            </a:pPr>
            <a:r>
              <a:rPr lang="en-US" sz="2800">
                <a:latin typeface="Arial" charset="0"/>
              </a:rPr>
              <a:t> Việt Nam rất quan tâm bảo tồn và phát huy giá trị di sản văn hoá.</a:t>
            </a:r>
          </a:p>
        </p:txBody>
      </p:sp>
      <p:sp>
        <p:nvSpPr>
          <p:cNvPr id="13316" name="AutoShape 5"/>
          <p:cNvSpPr>
            <a:spLocks noChangeArrowheads="1"/>
          </p:cNvSpPr>
          <p:nvPr/>
        </p:nvSpPr>
        <p:spPr bwMode="auto">
          <a:xfrm>
            <a:off x="1979613" y="0"/>
            <a:ext cx="5945187" cy="457200"/>
          </a:xfrm>
          <a:prstGeom prst="roundRect">
            <a:avLst>
              <a:gd name="adj" fmla="val 21667"/>
            </a:avLst>
          </a:prstGeom>
          <a:noFill/>
          <a:ln w="9525">
            <a:noFill/>
            <a:round/>
            <a:headEnd/>
            <a:tailEnd/>
          </a:ln>
        </p:spPr>
        <p:txBody>
          <a:bodyPr anchor="b"/>
          <a:lstStyle/>
          <a:p>
            <a:pPr eaLnBrk="1" hangingPunct="1">
              <a:lnSpc>
                <a:spcPct val="90000"/>
              </a:lnSpc>
            </a:pPr>
            <a:endParaRPr lang="en-US" sz="2800" b="1">
              <a:solidFill>
                <a:schemeClr val="tx2"/>
              </a:solidFill>
              <a:latin typeface="Arial" charset="0"/>
            </a:endParaRPr>
          </a:p>
        </p:txBody>
      </p:sp>
      <p:sp>
        <p:nvSpPr>
          <p:cNvPr id="13317" name="AutoShape 6"/>
          <p:cNvSpPr>
            <a:spLocks noChangeArrowheads="1"/>
          </p:cNvSpPr>
          <p:nvPr/>
        </p:nvSpPr>
        <p:spPr bwMode="auto">
          <a:xfrm>
            <a:off x="3351213" y="457200"/>
            <a:ext cx="5792787" cy="457200"/>
          </a:xfrm>
          <a:prstGeom prst="roundRect">
            <a:avLst>
              <a:gd name="adj" fmla="val 21667"/>
            </a:avLst>
          </a:prstGeom>
          <a:noFill/>
          <a:ln w="9525">
            <a:noFill/>
            <a:round/>
            <a:headEnd/>
            <a:tailEnd/>
          </a:ln>
        </p:spPr>
        <p:txBody>
          <a:bodyPr anchor="b"/>
          <a:lstStyle/>
          <a:p>
            <a:pPr eaLnBrk="1" hangingPunct="1">
              <a:lnSpc>
                <a:spcPct val="90000"/>
              </a:lnSpc>
            </a:pPr>
            <a:r>
              <a:rPr lang="en-US" sz="2800" b="1">
                <a:solidFill>
                  <a:schemeClr val="tx2"/>
                </a:solidFill>
                <a:latin typeface="Arial" charset="0"/>
              </a:rPr>
              <a:t>Tập làm văn: Tóm tắt tin tức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60"/>
                                        </p:tgtEl>
                                        <p:attrNameLst>
                                          <p:attrName>style.visibility</p:attrName>
                                        </p:attrNameLst>
                                      </p:cBhvr>
                                      <p:to>
                                        <p:strVal val="visible"/>
                                      </p:to>
                                    </p:set>
                                    <p:anim calcmode="discrete" valueType="clr">
                                      <p:cBhvr override="childStyle">
                                        <p:cTn id="7" dur="80"/>
                                        <p:tgtEl>
                                          <p:spTgt spid="194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60"/>
                                        </p:tgtEl>
                                        <p:attrNameLst>
                                          <p:attrName>fillcolor</p:attrName>
                                        </p:attrNameLst>
                                      </p:cBhvr>
                                      <p:tavLst>
                                        <p:tav tm="0">
                                          <p:val>
                                            <p:clrVal>
                                              <a:schemeClr val="accent2"/>
                                            </p:clrVal>
                                          </p:val>
                                        </p:tav>
                                        <p:tav tm="50000">
                                          <p:val>
                                            <p:clrVal>
                                              <a:schemeClr val="hlink"/>
                                            </p:clrVal>
                                          </p:val>
                                        </p:tav>
                                      </p:tavLst>
                                    </p:anim>
                                    <p:set>
                                      <p:cBhvr>
                                        <p:cTn id="9" dur="80"/>
                                        <p:tgtEl>
                                          <p:spTgt spid="194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WordArt 12"/>
          <p:cNvSpPr>
            <a:spLocks noChangeArrowheads="1" noChangeShapeType="1" noTextEdit="1"/>
          </p:cNvSpPr>
          <p:nvPr/>
        </p:nvSpPr>
        <p:spPr bwMode="auto">
          <a:xfrm>
            <a:off x="21412200" y="6019800"/>
            <a:ext cx="3657600" cy="457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Vịnh Hạ Long</a:t>
            </a:r>
          </a:p>
        </p:txBody>
      </p:sp>
      <p:pic>
        <p:nvPicPr>
          <p:cNvPr id="14339" name="Picture 36" descr="news_halong_bay_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smtClean="0"/>
          </a:p>
        </p:txBody>
      </p:sp>
      <p:sp>
        <p:nvSpPr>
          <p:cNvPr id="15363" name="Rectangle 3"/>
          <p:cNvSpPr>
            <a:spLocks noGrp="1" noChangeArrowheads="1"/>
          </p:cNvSpPr>
          <p:nvPr>
            <p:ph type="body" idx="1"/>
          </p:nvPr>
        </p:nvSpPr>
        <p:spPr/>
        <p:txBody>
          <a:bodyPr/>
          <a:lstStyle/>
          <a:p>
            <a:pPr eaLnBrk="1" hangingPunct="1"/>
            <a:endParaRPr lang="en-US" smtClean="0"/>
          </a:p>
        </p:txBody>
      </p:sp>
      <p:pic>
        <p:nvPicPr>
          <p:cNvPr id="15364" name="Picture 4" descr="NVOP7I1K42_vinh_Ha_Long_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smtClean="0"/>
          </a:p>
        </p:txBody>
      </p:sp>
      <p:sp>
        <p:nvSpPr>
          <p:cNvPr id="16387" name="Rectangle 3"/>
          <p:cNvSpPr>
            <a:spLocks noGrp="1" noChangeArrowheads="1"/>
          </p:cNvSpPr>
          <p:nvPr>
            <p:ph type="body" idx="1"/>
          </p:nvPr>
        </p:nvSpPr>
        <p:spPr/>
        <p:txBody>
          <a:bodyPr/>
          <a:lstStyle/>
          <a:p>
            <a:pPr eaLnBrk="1" hangingPunct="1"/>
            <a:endParaRPr lang="en-US" smtClean="0"/>
          </a:p>
        </p:txBody>
      </p:sp>
      <p:pic>
        <p:nvPicPr>
          <p:cNvPr id="16388" name="Picture 4" descr="halong_bay-jpg-05102010035842-U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smtClean="0"/>
          </a:p>
        </p:txBody>
      </p:sp>
      <p:sp>
        <p:nvSpPr>
          <p:cNvPr id="17411" name="Rectangle 3"/>
          <p:cNvSpPr>
            <a:spLocks noGrp="1" noChangeArrowheads="1"/>
          </p:cNvSpPr>
          <p:nvPr>
            <p:ph type="body" idx="1"/>
          </p:nvPr>
        </p:nvSpPr>
        <p:spPr/>
        <p:txBody>
          <a:bodyPr/>
          <a:lstStyle/>
          <a:p>
            <a:pPr eaLnBrk="1" hangingPunct="1"/>
            <a:endParaRPr lang="en-US" smtClean="0"/>
          </a:p>
        </p:txBody>
      </p:sp>
      <p:pic>
        <p:nvPicPr>
          <p:cNvPr id="17412" name="Picture 4" descr="Picture_031-2"/>
          <p:cNvPicPr>
            <a:picLocks noChangeAspect="1" noChangeArrowheads="1"/>
          </p:cNvPicPr>
          <p:nvPr/>
        </p:nvPicPr>
        <p:blipFill>
          <a:blip r:embed="rId2"/>
          <a:srcRect/>
          <a:stretch>
            <a:fillRect/>
          </a:stretch>
        </p:blipFill>
        <p:spPr bwMode="auto">
          <a:xfrm>
            <a:off x="0" y="0"/>
            <a:ext cx="9144000" cy="685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smtClean="0"/>
          </a:p>
        </p:txBody>
      </p:sp>
      <p:sp>
        <p:nvSpPr>
          <p:cNvPr id="18435" name="Rectangle 3"/>
          <p:cNvSpPr>
            <a:spLocks noGrp="1" noChangeArrowheads="1"/>
          </p:cNvSpPr>
          <p:nvPr>
            <p:ph type="body" idx="1"/>
          </p:nvPr>
        </p:nvSpPr>
        <p:spPr/>
        <p:txBody>
          <a:bodyPr/>
          <a:lstStyle/>
          <a:p>
            <a:pPr eaLnBrk="1" hangingPunct="1"/>
            <a:endParaRPr lang="en-US" smtClean="0"/>
          </a:p>
        </p:txBody>
      </p:sp>
      <p:pic>
        <p:nvPicPr>
          <p:cNvPr id="18436" name="Picture 4" descr="vinhhalong"/>
          <p:cNvPicPr>
            <a:picLocks noChangeAspect="1" noChangeArrowheads="1"/>
          </p:cNvPicPr>
          <p:nvPr/>
        </p:nvPicPr>
        <p:blipFill>
          <a:blip r:embed="rId2"/>
          <a:srcRect/>
          <a:stretch>
            <a:fillRect/>
          </a:stretch>
        </p:blipFill>
        <p:spPr bwMode="auto">
          <a:xfrm>
            <a:off x="-304800" y="0"/>
            <a:ext cx="9448800" cy="708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smtClean="0"/>
          </a:p>
        </p:txBody>
      </p:sp>
      <p:sp>
        <p:nvSpPr>
          <p:cNvPr id="19459" name="Rectangle 3"/>
          <p:cNvSpPr>
            <a:spLocks noGrp="1" noChangeArrowheads="1"/>
          </p:cNvSpPr>
          <p:nvPr>
            <p:ph type="body" idx="1"/>
          </p:nvPr>
        </p:nvSpPr>
        <p:spPr/>
        <p:txBody>
          <a:bodyPr/>
          <a:lstStyle/>
          <a:p>
            <a:pPr eaLnBrk="1" hangingPunct="1"/>
            <a:endParaRPr lang="en-US" smtClean="0"/>
          </a:p>
        </p:txBody>
      </p:sp>
      <p:pic>
        <p:nvPicPr>
          <p:cNvPr id="19460" name="Picture 4" descr="vinh ha long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smtClean="0"/>
          </a:p>
        </p:txBody>
      </p:sp>
      <p:sp>
        <p:nvSpPr>
          <p:cNvPr id="20483" name="Rectangle 3"/>
          <p:cNvSpPr>
            <a:spLocks noGrp="1" noChangeArrowheads="1"/>
          </p:cNvSpPr>
          <p:nvPr>
            <p:ph type="body" idx="1"/>
          </p:nvPr>
        </p:nvSpPr>
        <p:spPr/>
        <p:txBody>
          <a:bodyPr/>
          <a:lstStyle/>
          <a:p>
            <a:pPr eaLnBrk="1" hangingPunct="1"/>
            <a:endParaRPr lang="en-US" smtClean="0"/>
          </a:p>
        </p:txBody>
      </p:sp>
      <p:pic>
        <p:nvPicPr>
          <p:cNvPr id="20484" name="Picture 4" descr="21"/>
          <p:cNvPicPr>
            <a:picLocks noChangeAspect="1" noChangeArrowheads="1"/>
          </p:cNvPicPr>
          <p:nvPr/>
        </p:nvPicPr>
        <p:blipFill>
          <a:blip r:embed="rId2"/>
          <a:srcRect/>
          <a:stretch>
            <a:fillRect/>
          </a:stretch>
        </p:blipFill>
        <p:spPr bwMode="auto">
          <a:xfrm>
            <a:off x="0" y="0"/>
            <a:ext cx="10363200" cy="691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smtClean="0"/>
          </a:p>
        </p:txBody>
      </p:sp>
      <p:sp>
        <p:nvSpPr>
          <p:cNvPr id="21507" name="Rectangle 3"/>
          <p:cNvSpPr>
            <a:spLocks noGrp="1" noChangeArrowheads="1"/>
          </p:cNvSpPr>
          <p:nvPr>
            <p:ph type="body" idx="1"/>
          </p:nvPr>
        </p:nvSpPr>
        <p:spPr/>
        <p:txBody>
          <a:bodyPr/>
          <a:lstStyle/>
          <a:p>
            <a:pPr eaLnBrk="1" hangingPunct="1"/>
            <a:endParaRPr lang="en-US" smtClean="0"/>
          </a:p>
        </p:txBody>
      </p:sp>
      <p:pic>
        <p:nvPicPr>
          <p:cNvPr id="21508" name="Picture 4" descr="33VinhHL24"/>
          <p:cNvPicPr>
            <a:picLocks noChangeAspect="1" noChangeArrowheads="1"/>
          </p:cNvPicPr>
          <p:nvPr/>
        </p:nvPicPr>
        <p:blipFill>
          <a:blip r:embed="rId2"/>
          <a:srcRect/>
          <a:stretch>
            <a:fillRect/>
          </a:stretch>
        </p:blipFill>
        <p:spPr bwMode="auto">
          <a:xfrm>
            <a:off x="0" y="0"/>
            <a:ext cx="9048750" cy="6786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530" name="Group 2"/>
          <p:cNvGraphicFramePr>
            <a:graphicFrameLocks noGrp="1"/>
          </p:cNvGraphicFramePr>
          <p:nvPr>
            <p:ph/>
          </p:nvPr>
        </p:nvGraphicFramePr>
        <p:xfrm>
          <a:off x="1066800" y="2374900"/>
          <a:ext cx="7772400" cy="4406900"/>
        </p:xfrm>
        <a:graphic>
          <a:graphicData uri="http://schemas.openxmlformats.org/drawingml/2006/table">
            <a:tbl>
              <a:tblPr/>
              <a:tblGrid>
                <a:gridCol w="1727200"/>
                <a:gridCol w="6045200"/>
              </a:tblGrid>
              <a:tr h="63817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138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297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297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138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50" name="Text Box 22"/>
          <p:cNvSpPr txBox="1">
            <a:spLocks noChangeArrowheads="1"/>
          </p:cNvSpPr>
          <p:nvPr/>
        </p:nvSpPr>
        <p:spPr bwMode="auto">
          <a:xfrm>
            <a:off x="4419600" y="2362200"/>
            <a:ext cx="3581400" cy="457200"/>
          </a:xfrm>
          <a:prstGeom prst="rect">
            <a:avLst/>
          </a:prstGeom>
          <a:noFill/>
          <a:ln w="9525">
            <a:noFill/>
            <a:miter lim="800000"/>
            <a:headEnd/>
            <a:tailEnd/>
          </a:ln>
        </p:spPr>
        <p:txBody>
          <a:bodyPr>
            <a:spAutoFit/>
          </a:bodyPr>
          <a:lstStyle/>
          <a:p>
            <a:pPr eaLnBrk="1" hangingPunct="1">
              <a:spcBef>
                <a:spcPct val="50000"/>
              </a:spcBef>
            </a:pPr>
            <a:r>
              <a:rPr lang="en-US" sz="2400">
                <a:latin typeface="Arial" charset="0"/>
              </a:rPr>
              <a:t>Sự việc chính</a:t>
            </a:r>
          </a:p>
        </p:txBody>
      </p:sp>
      <p:sp>
        <p:nvSpPr>
          <p:cNvPr id="22551" name="Text Box 23"/>
          <p:cNvSpPr txBox="1">
            <a:spLocks noChangeArrowheads="1"/>
          </p:cNvSpPr>
          <p:nvPr/>
        </p:nvSpPr>
        <p:spPr bwMode="auto">
          <a:xfrm>
            <a:off x="1295400" y="2376488"/>
            <a:ext cx="1524000" cy="519112"/>
          </a:xfrm>
          <a:prstGeom prst="rect">
            <a:avLst/>
          </a:prstGeom>
          <a:noFill/>
          <a:ln w="9525">
            <a:noFill/>
            <a:miter lim="800000"/>
            <a:headEnd/>
            <a:tailEnd/>
          </a:ln>
        </p:spPr>
        <p:txBody>
          <a:bodyPr>
            <a:spAutoFit/>
          </a:bodyPr>
          <a:lstStyle/>
          <a:p>
            <a:pPr eaLnBrk="1" hangingPunct="1">
              <a:spcBef>
                <a:spcPct val="50000"/>
              </a:spcBef>
            </a:pPr>
            <a:r>
              <a:rPr lang="en-US" sz="2800">
                <a:latin typeface="Arial" charset="0"/>
              </a:rPr>
              <a:t>Đoạn</a:t>
            </a:r>
          </a:p>
        </p:txBody>
      </p:sp>
      <p:sp>
        <p:nvSpPr>
          <p:cNvPr id="22552" name="Text Box 24"/>
          <p:cNvSpPr txBox="1">
            <a:spLocks noChangeArrowheads="1"/>
          </p:cNvSpPr>
          <p:nvPr/>
        </p:nvSpPr>
        <p:spPr bwMode="auto">
          <a:xfrm>
            <a:off x="2895600" y="3048000"/>
            <a:ext cx="5943600" cy="830263"/>
          </a:xfrm>
          <a:prstGeom prst="rect">
            <a:avLst/>
          </a:prstGeom>
          <a:noFill/>
          <a:ln w="9525">
            <a:noFill/>
            <a:miter lim="800000"/>
            <a:headEnd/>
            <a:tailEnd/>
          </a:ln>
        </p:spPr>
        <p:txBody>
          <a:bodyPr>
            <a:spAutoFit/>
          </a:bodyPr>
          <a:lstStyle/>
          <a:p>
            <a:pPr eaLnBrk="1" hangingPunct="1">
              <a:spcBef>
                <a:spcPct val="50000"/>
              </a:spcBef>
            </a:pPr>
            <a:r>
              <a:rPr lang="en-US" sz="2400">
                <a:latin typeface="Arial" charset="0"/>
              </a:rPr>
              <a:t>Cuộc thi vẽ Em muốn sống An toàn vừa được tổng kết.</a:t>
            </a:r>
          </a:p>
        </p:txBody>
      </p:sp>
      <p:sp>
        <p:nvSpPr>
          <p:cNvPr id="22553" name="Text Box 25"/>
          <p:cNvSpPr txBox="1">
            <a:spLocks noChangeArrowheads="1"/>
          </p:cNvSpPr>
          <p:nvPr/>
        </p:nvSpPr>
        <p:spPr bwMode="auto">
          <a:xfrm>
            <a:off x="2895600" y="4191000"/>
            <a:ext cx="5410200" cy="457200"/>
          </a:xfrm>
          <a:prstGeom prst="rect">
            <a:avLst/>
          </a:prstGeom>
          <a:noFill/>
          <a:ln w="9525">
            <a:noFill/>
            <a:miter lim="800000"/>
            <a:headEnd/>
            <a:tailEnd/>
          </a:ln>
        </p:spPr>
        <p:txBody>
          <a:bodyPr>
            <a:spAutoFit/>
          </a:bodyPr>
          <a:lstStyle/>
          <a:p>
            <a:pPr eaLnBrk="1" hangingPunct="1">
              <a:spcBef>
                <a:spcPct val="50000"/>
              </a:spcBef>
            </a:pPr>
            <a:r>
              <a:rPr lang="en-US" sz="2400">
                <a:latin typeface="Arial" charset="0"/>
              </a:rPr>
              <a:t>Nội dung , kết quả cuộc thi.</a:t>
            </a:r>
          </a:p>
        </p:txBody>
      </p:sp>
      <p:sp>
        <p:nvSpPr>
          <p:cNvPr id="22554" name="Text Box 26"/>
          <p:cNvSpPr txBox="1">
            <a:spLocks noChangeArrowheads="1"/>
          </p:cNvSpPr>
          <p:nvPr/>
        </p:nvSpPr>
        <p:spPr bwMode="auto">
          <a:xfrm>
            <a:off x="2895600" y="4892675"/>
            <a:ext cx="6019800" cy="830263"/>
          </a:xfrm>
          <a:prstGeom prst="rect">
            <a:avLst/>
          </a:prstGeom>
          <a:noFill/>
          <a:ln w="9525">
            <a:noFill/>
            <a:miter lim="800000"/>
            <a:headEnd/>
            <a:tailEnd/>
          </a:ln>
        </p:spPr>
        <p:txBody>
          <a:bodyPr>
            <a:spAutoFit/>
          </a:bodyPr>
          <a:lstStyle/>
          <a:p>
            <a:pPr eaLnBrk="1" hangingPunct="1">
              <a:spcBef>
                <a:spcPct val="50000"/>
              </a:spcBef>
            </a:pPr>
            <a:r>
              <a:rPr lang="en-US" sz="2400">
                <a:latin typeface="Arial" charset="0"/>
              </a:rPr>
              <a:t>Nhận thức của thiếu nhi bộc lộ qua cuộc thi</a:t>
            </a:r>
          </a:p>
        </p:txBody>
      </p:sp>
      <p:sp>
        <p:nvSpPr>
          <p:cNvPr id="22555" name="Text Box 27"/>
          <p:cNvSpPr txBox="1">
            <a:spLocks noChangeArrowheads="1"/>
          </p:cNvSpPr>
          <p:nvPr/>
        </p:nvSpPr>
        <p:spPr bwMode="auto">
          <a:xfrm>
            <a:off x="2895600" y="5807075"/>
            <a:ext cx="6172200" cy="830263"/>
          </a:xfrm>
          <a:prstGeom prst="rect">
            <a:avLst/>
          </a:prstGeom>
          <a:noFill/>
          <a:ln w="9525">
            <a:noFill/>
            <a:miter lim="800000"/>
            <a:headEnd/>
            <a:tailEnd/>
          </a:ln>
        </p:spPr>
        <p:txBody>
          <a:bodyPr>
            <a:spAutoFit/>
          </a:bodyPr>
          <a:lstStyle/>
          <a:p>
            <a:pPr eaLnBrk="1" hangingPunct="1">
              <a:spcBef>
                <a:spcPct val="50000"/>
              </a:spcBef>
            </a:pPr>
            <a:r>
              <a:rPr lang="en-US" sz="2400">
                <a:latin typeface="Arial" charset="0"/>
              </a:rPr>
              <a:t>Năng lực hội hoạ của thiếu nhi bộc lộ đến bất ngờ.</a:t>
            </a:r>
          </a:p>
        </p:txBody>
      </p:sp>
      <p:sp>
        <p:nvSpPr>
          <p:cNvPr id="22556" name="Text Box 28"/>
          <p:cNvSpPr txBox="1">
            <a:spLocks noChangeArrowheads="1"/>
          </p:cNvSpPr>
          <p:nvPr/>
        </p:nvSpPr>
        <p:spPr bwMode="auto">
          <a:xfrm>
            <a:off x="1143000" y="3062288"/>
            <a:ext cx="1524000" cy="519112"/>
          </a:xfrm>
          <a:prstGeom prst="rect">
            <a:avLst/>
          </a:prstGeom>
          <a:noFill/>
          <a:ln w="9525">
            <a:noFill/>
            <a:miter lim="800000"/>
            <a:headEnd/>
            <a:tailEnd/>
          </a:ln>
        </p:spPr>
        <p:txBody>
          <a:bodyPr>
            <a:spAutoFit/>
          </a:bodyPr>
          <a:lstStyle/>
          <a:p>
            <a:pPr algn="ctr" eaLnBrk="1" hangingPunct="1">
              <a:spcBef>
                <a:spcPct val="50000"/>
              </a:spcBef>
            </a:pPr>
            <a:r>
              <a:rPr lang="en-US" sz="2800">
                <a:latin typeface="Arial" charset="0"/>
              </a:rPr>
              <a:t>1</a:t>
            </a:r>
          </a:p>
        </p:txBody>
      </p:sp>
      <p:sp>
        <p:nvSpPr>
          <p:cNvPr id="22557" name="Text Box 29"/>
          <p:cNvSpPr txBox="1">
            <a:spLocks noChangeArrowheads="1"/>
          </p:cNvSpPr>
          <p:nvPr/>
        </p:nvSpPr>
        <p:spPr bwMode="auto">
          <a:xfrm>
            <a:off x="1143000" y="4038600"/>
            <a:ext cx="1524000" cy="519113"/>
          </a:xfrm>
          <a:prstGeom prst="rect">
            <a:avLst/>
          </a:prstGeom>
          <a:noFill/>
          <a:ln w="9525">
            <a:noFill/>
            <a:miter lim="800000"/>
            <a:headEnd/>
            <a:tailEnd/>
          </a:ln>
        </p:spPr>
        <p:txBody>
          <a:bodyPr>
            <a:spAutoFit/>
          </a:bodyPr>
          <a:lstStyle/>
          <a:p>
            <a:pPr algn="ctr" eaLnBrk="1" hangingPunct="1">
              <a:spcBef>
                <a:spcPct val="50000"/>
              </a:spcBef>
            </a:pPr>
            <a:r>
              <a:rPr lang="en-US" sz="2800">
                <a:latin typeface="Arial" charset="0"/>
              </a:rPr>
              <a:t>2</a:t>
            </a:r>
          </a:p>
        </p:txBody>
      </p:sp>
      <p:sp>
        <p:nvSpPr>
          <p:cNvPr id="22558" name="Text Box 30"/>
          <p:cNvSpPr txBox="1">
            <a:spLocks noChangeArrowheads="1"/>
          </p:cNvSpPr>
          <p:nvPr/>
        </p:nvSpPr>
        <p:spPr bwMode="auto">
          <a:xfrm>
            <a:off x="1143000" y="4967288"/>
            <a:ext cx="1524000" cy="519112"/>
          </a:xfrm>
          <a:prstGeom prst="rect">
            <a:avLst/>
          </a:prstGeom>
          <a:noFill/>
          <a:ln w="9525">
            <a:noFill/>
            <a:miter lim="800000"/>
            <a:headEnd/>
            <a:tailEnd/>
          </a:ln>
        </p:spPr>
        <p:txBody>
          <a:bodyPr>
            <a:spAutoFit/>
          </a:bodyPr>
          <a:lstStyle/>
          <a:p>
            <a:pPr algn="ctr" eaLnBrk="1" hangingPunct="1">
              <a:spcBef>
                <a:spcPct val="50000"/>
              </a:spcBef>
            </a:pPr>
            <a:r>
              <a:rPr lang="en-US" sz="2800">
                <a:latin typeface="Arial" charset="0"/>
              </a:rPr>
              <a:t>3</a:t>
            </a:r>
          </a:p>
        </p:txBody>
      </p:sp>
      <p:sp>
        <p:nvSpPr>
          <p:cNvPr id="22559" name="Text Box 31"/>
          <p:cNvSpPr txBox="1">
            <a:spLocks noChangeArrowheads="1"/>
          </p:cNvSpPr>
          <p:nvPr/>
        </p:nvSpPr>
        <p:spPr bwMode="auto">
          <a:xfrm>
            <a:off x="1143000" y="6019800"/>
            <a:ext cx="1524000" cy="519113"/>
          </a:xfrm>
          <a:prstGeom prst="rect">
            <a:avLst/>
          </a:prstGeom>
          <a:noFill/>
          <a:ln w="9525">
            <a:noFill/>
            <a:miter lim="800000"/>
            <a:headEnd/>
            <a:tailEnd/>
          </a:ln>
        </p:spPr>
        <p:txBody>
          <a:bodyPr>
            <a:spAutoFit/>
          </a:bodyPr>
          <a:lstStyle/>
          <a:p>
            <a:pPr algn="ctr" eaLnBrk="1" hangingPunct="1">
              <a:spcBef>
                <a:spcPct val="50000"/>
              </a:spcBef>
            </a:pPr>
            <a:r>
              <a:rPr lang="en-US" sz="2800">
                <a:latin typeface="Arial" charset="0"/>
              </a:rPr>
              <a:t>4</a:t>
            </a:r>
          </a:p>
        </p:txBody>
      </p:sp>
      <p:sp>
        <p:nvSpPr>
          <p:cNvPr id="4128" name="AutoShape 32"/>
          <p:cNvSpPr>
            <a:spLocks noChangeArrowheads="1"/>
          </p:cNvSpPr>
          <p:nvPr/>
        </p:nvSpPr>
        <p:spPr bwMode="auto">
          <a:xfrm>
            <a:off x="1979613" y="0"/>
            <a:ext cx="5945187" cy="457200"/>
          </a:xfrm>
          <a:prstGeom prst="roundRect">
            <a:avLst>
              <a:gd name="adj" fmla="val 21667"/>
            </a:avLst>
          </a:prstGeom>
          <a:noFill/>
          <a:ln w="9525">
            <a:noFill/>
            <a:round/>
            <a:headEnd/>
            <a:tailEnd/>
          </a:ln>
        </p:spPr>
        <p:txBody>
          <a:bodyPr anchor="b"/>
          <a:lstStyle/>
          <a:p>
            <a:pPr eaLnBrk="1" hangingPunct="1">
              <a:lnSpc>
                <a:spcPct val="90000"/>
              </a:lnSpc>
            </a:pPr>
            <a:endParaRPr lang="en-US" sz="2800" b="1">
              <a:solidFill>
                <a:schemeClr val="tx2"/>
              </a:solidFill>
              <a:latin typeface="Arial" charset="0"/>
            </a:endParaRPr>
          </a:p>
        </p:txBody>
      </p:sp>
      <p:sp>
        <p:nvSpPr>
          <p:cNvPr id="4129" name="AutoShape 33"/>
          <p:cNvSpPr>
            <a:spLocks noChangeArrowheads="1"/>
          </p:cNvSpPr>
          <p:nvPr/>
        </p:nvSpPr>
        <p:spPr bwMode="auto">
          <a:xfrm>
            <a:off x="3351213" y="457200"/>
            <a:ext cx="5792787" cy="457200"/>
          </a:xfrm>
          <a:prstGeom prst="roundRect">
            <a:avLst>
              <a:gd name="adj" fmla="val 21667"/>
            </a:avLst>
          </a:prstGeom>
          <a:noFill/>
          <a:ln w="9525">
            <a:noFill/>
            <a:round/>
            <a:headEnd/>
            <a:tailEnd/>
          </a:ln>
        </p:spPr>
        <p:txBody>
          <a:bodyPr anchor="b"/>
          <a:lstStyle/>
          <a:p>
            <a:pPr eaLnBrk="1" hangingPunct="1">
              <a:lnSpc>
                <a:spcPct val="90000"/>
              </a:lnSpc>
            </a:pPr>
            <a:r>
              <a:rPr lang="en-US" sz="2800" b="1">
                <a:solidFill>
                  <a:schemeClr val="tx2"/>
                </a:solidFill>
                <a:latin typeface="Arial" charset="0"/>
              </a:rPr>
              <a:t>Tập làm văn: Tóm tắt tin tức</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2551"/>
                                        </p:tgtEl>
                                        <p:attrNameLst>
                                          <p:attrName>style.visibility</p:attrName>
                                        </p:attrNameLst>
                                      </p:cBhvr>
                                      <p:to>
                                        <p:strVal val="visible"/>
                                      </p:to>
                                    </p:set>
                                    <p:animEffect transition="in" filter="diamond(in)">
                                      <p:cBhvr>
                                        <p:cTn id="7" dur="2000"/>
                                        <p:tgtEl>
                                          <p:spTgt spid="2255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2550"/>
                                        </p:tgtEl>
                                        <p:attrNameLst>
                                          <p:attrName>style.visibility</p:attrName>
                                        </p:attrNameLst>
                                      </p:cBhvr>
                                      <p:to>
                                        <p:strVal val="visible"/>
                                      </p:to>
                                    </p:set>
                                    <p:animEffect transition="in" filter="diamond(in)">
                                      <p:cBhvr>
                                        <p:cTn id="10" dur="2000"/>
                                        <p:tgtEl>
                                          <p:spTgt spid="225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2556"/>
                                        </p:tgtEl>
                                        <p:attrNameLst>
                                          <p:attrName>style.visibility</p:attrName>
                                        </p:attrNameLst>
                                      </p:cBhvr>
                                      <p:to>
                                        <p:strVal val="visible"/>
                                      </p:to>
                                    </p:set>
                                    <p:animEffect transition="in" filter="blinds(horizontal)">
                                      <p:cBhvr>
                                        <p:cTn id="15" dur="1000"/>
                                        <p:tgtEl>
                                          <p:spTgt spid="22556"/>
                                        </p:tgtEl>
                                      </p:cBhvr>
                                    </p:animEffect>
                                  </p:childTnLst>
                                </p:cTn>
                              </p:par>
                            </p:childTnLst>
                          </p:cTn>
                        </p:par>
                        <p:par>
                          <p:cTn id="16" fill="hold" nodeType="afterGroup">
                            <p:stCondLst>
                              <p:cond delay="1000"/>
                            </p:stCondLst>
                            <p:childTnLst>
                              <p:par>
                                <p:cTn id="17" presetID="3" presetClass="entr" presetSubtype="10" fill="hold" grpId="0" nodeType="afterEffect">
                                  <p:stCondLst>
                                    <p:cond delay="0"/>
                                  </p:stCondLst>
                                  <p:childTnLst>
                                    <p:set>
                                      <p:cBhvr>
                                        <p:cTn id="18" dur="1" fill="hold">
                                          <p:stCondLst>
                                            <p:cond delay="0"/>
                                          </p:stCondLst>
                                        </p:cTn>
                                        <p:tgtEl>
                                          <p:spTgt spid="22557"/>
                                        </p:tgtEl>
                                        <p:attrNameLst>
                                          <p:attrName>style.visibility</p:attrName>
                                        </p:attrNameLst>
                                      </p:cBhvr>
                                      <p:to>
                                        <p:strVal val="visible"/>
                                      </p:to>
                                    </p:set>
                                    <p:animEffect transition="in" filter="blinds(horizontal)">
                                      <p:cBhvr>
                                        <p:cTn id="19" dur="1000"/>
                                        <p:tgtEl>
                                          <p:spTgt spid="22557"/>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22558"/>
                                        </p:tgtEl>
                                        <p:attrNameLst>
                                          <p:attrName>style.visibility</p:attrName>
                                        </p:attrNameLst>
                                      </p:cBhvr>
                                      <p:to>
                                        <p:strVal val="visible"/>
                                      </p:to>
                                    </p:set>
                                    <p:animEffect transition="in" filter="blinds(horizontal)">
                                      <p:cBhvr>
                                        <p:cTn id="23" dur="1000"/>
                                        <p:tgtEl>
                                          <p:spTgt spid="22558"/>
                                        </p:tgtEl>
                                      </p:cBhvr>
                                    </p:animEffect>
                                  </p:childTnLst>
                                </p:cTn>
                              </p:par>
                            </p:childTnLst>
                          </p:cTn>
                        </p:par>
                        <p:par>
                          <p:cTn id="24" fill="hold" nodeType="afterGroup">
                            <p:stCondLst>
                              <p:cond delay="3000"/>
                            </p:stCondLst>
                            <p:childTnLst>
                              <p:par>
                                <p:cTn id="25" presetID="3" presetClass="entr" presetSubtype="10" fill="hold" grpId="0" nodeType="afterEffect">
                                  <p:stCondLst>
                                    <p:cond delay="0"/>
                                  </p:stCondLst>
                                  <p:childTnLst>
                                    <p:set>
                                      <p:cBhvr>
                                        <p:cTn id="26" dur="1" fill="hold">
                                          <p:stCondLst>
                                            <p:cond delay="0"/>
                                          </p:stCondLst>
                                        </p:cTn>
                                        <p:tgtEl>
                                          <p:spTgt spid="22559"/>
                                        </p:tgtEl>
                                        <p:attrNameLst>
                                          <p:attrName>style.visibility</p:attrName>
                                        </p:attrNameLst>
                                      </p:cBhvr>
                                      <p:to>
                                        <p:strVal val="visible"/>
                                      </p:to>
                                    </p:set>
                                    <p:animEffect transition="in" filter="blinds(horizontal)">
                                      <p:cBhvr>
                                        <p:cTn id="27" dur="1000"/>
                                        <p:tgtEl>
                                          <p:spTgt spid="2255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0" presetClass="entr" presetSubtype="0" fill="hold" grpId="0" nodeType="clickEffect">
                                  <p:stCondLst>
                                    <p:cond delay="0"/>
                                  </p:stCondLst>
                                  <p:iterate type="lt">
                                    <p:tmPct val="10000"/>
                                  </p:iterate>
                                  <p:childTnLst>
                                    <p:set>
                                      <p:cBhvr>
                                        <p:cTn id="31" dur="1" fill="hold">
                                          <p:stCondLst>
                                            <p:cond delay="0"/>
                                          </p:stCondLst>
                                        </p:cTn>
                                        <p:tgtEl>
                                          <p:spTgt spid="22552"/>
                                        </p:tgtEl>
                                        <p:attrNameLst>
                                          <p:attrName>style.visibility</p:attrName>
                                        </p:attrNameLst>
                                      </p:cBhvr>
                                      <p:to>
                                        <p:strVal val="visible"/>
                                      </p:to>
                                    </p:set>
                                    <p:animEffect transition="in" filter="fade">
                                      <p:cBhvr>
                                        <p:cTn id="32" dur="500"/>
                                        <p:tgtEl>
                                          <p:spTgt spid="22552"/>
                                        </p:tgtEl>
                                      </p:cBhvr>
                                    </p:animEffect>
                                    <p:anim calcmode="lin" valueType="num">
                                      <p:cBhvr>
                                        <p:cTn id="33" dur="500" fill="hold"/>
                                        <p:tgtEl>
                                          <p:spTgt spid="22552"/>
                                        </p:tgtEl>
                                        <p:attrNameLst>
                                          <p:attrName>ppt_x</p:attrName>
                                        </p:attrNameLst>
                                      </p:cBhvr>
                                      <p:tavLst>
                                        <p:tav tm="0">
                                          <p:val>
                                            <p:strVal val="#ppt_x-.1"/>
                                          </p:val>
                                        </p:tav>
                                        <p:tav tm="100000">
                                          <p:val>
                                            <p:strVal val="#ppt_x"/>
                                          </p:val>
                                        </p:tav>
                                      </p:tavLst>
                                    </p:anim>
                                    <p:anim calcmode="lin" valueType="num">
                                      <p:cBhvr>
                                        <p:cTn id="34" dur="500" fill="hold"/>
                                        <p:tgtEl>
                                          <p:spTgt spid="22552"/>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22553"/>
                                        </p:tgtEl>
                                        <p:attrNameLst>
                                          <p:attrName>style.visibility</p:attrName>
                                        </p:attrNameLst>
                                      </p:cBhvr>
                                      <p:to>
                                        <p:strVal val="visible"/>
                                      </p:to>
                                    </p:set>
                                    <p:anim calcmode="discrete" valueType="clr">
                                      <p:cBhvr override="childStyle">
                                        <p:cTn id="39" dur="80"/>
                                        <p:tgtEl>
                                          <p:spTgt spid="22553"/>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22553"/>
                                        </p:tgtEl>
                                        <p:attrNameLst>
                                          <p:attrName>fillcolor</p:attrName>
                                        </p:attrNameLst>
                                      </p:cBhvr>
                                      <p:tavLst>
                                        <p:tav tm="0">
                                          <p:val>
                                            <p:clrVal>
                                              <a:schemeClr val="accent2"/>
                                            </p:clrVal>
                                          </p:val>
                                        </p:tav>
                                        <p:tav tm="50000">
                                          <p:val>
                                            <p:clrVal>
                                              <a:schemeClr val="hlink"/>
                                            </p:clrVal>
                                          </p:val>
                                        </p:tav>
                                      </p:tavLst>
                                    </p:anim>
                                    <p:set>
                                      <p:cBhvr>
                                        <p:cTn id="41" dur="80"/>
                                        <p:tgtEl>
                                          <p:spTgt spid="22553"/>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40" presetClass="entr" presetSubtype="0" fill="hold" grpId="0" nodeType="clickEffect">
                                  <p:stCondLst>
                                    <p:cond delay="0"/>
                                  </p:stCondLst>
                                  <p:iterate type="lt">
                                    <p:tmPct val="10000"/>
                                  </p:iterate>
                                  <p:childTnLst>
                                    <p:set>
                                      <p:cBhvr>
                                        <p:cTn id="45" dur="1" fill="hold">
                                          <p:stCondLst>
                                            <p:cond delay="0"/>
                                          </p:stCondLst>
                                        </p:cTn>
                                        <p:tgtEl>
                                          <p:spTgt spid="22554"/>
                                        </p:tgtEl>
                                        <p:attrNameLst>
                                          <p:attrName>style.visibility</p:attrName>
                                        </p:attrNameLst>
                                      </p:cBhvr>
                                      <p:to>
                                        <p:strVal val="visible"/>
                                      </p:to>
                                    </p:set>
                                    <p:animEffect transition="in" filter="fade">
                                      <p:cBhvr>
                                        <p:cTn id="46" dur="500"/>
                                        <p:tgtEl>
                                          <p:spTgt spid="22554"/>
                                        </p:tgtEl>
                                      </p:cBhvr>
                                    </p:animEffect>
                                    <p:anim calcmode="lin" valueType="num">
                                      <p:cBhvr>
                                        <p:cTn id="47" dur="500" fill="hold"/>
                                        <p:tgtEl>
                                          <p:spTgt spid="22554"/>
                                        </p:tgtEl>
                                        <p:attrNameLst>
                                          <p:attrName>ppt_x</p:attrName>
                                        </p:attrNameLst>
                                      </p:cBhvr>
                                      <p:tavLst>
                                        <p:tav tm="0">
                                          <p:val>
                                            <p:strVal val="#ppt_x-.1"/>
                                          </p:val>
                                        </p:tav>
                                        <p:tav tm="100000">
                                          <p:val>
                                            <p:strVal val="#ppt_x"/>
                                          </p:val>
                                        </p:tav>
                                      </p:tavLst>
                                    </p:anim>
                                    <p:anim calcmode="lin" valueType="num">
                                      <p:cBhvr>
                                        <p:cTn id="48" dur="500" fill="hold"/>
                                        <p:tgtEl>
                                          <p:spTgt spid="22554"/>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22555"/>
                                        </p:tgtEl>
                                        <p:attrNameLst>
                                          <p:attrName>style.visibility</p:attrName>
                                        </p:attrNameLst>
                                      </p:cBhvr>
                                      <p:to>
                                        <p:strVal val="visible"/>
                                      </p:to>
                                    </p:set>
                                    <p:anim calcmode="discrete" valueType="clr">
                                      <p:cBhvr override="childStyle">
                                        <p:cTn id="53" dur="80"/>
                                        <p:tgtEl>
                                          <p:spTgt spid="22555"/>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22555"/>
                                        </p:tgtEl>
                                        <p:attrNameLst>
                                          <p:attrName>fillcolor</p:attrName>
                                        </p:attrNameLst>
                                      </p:cBhvr>
                                      <p:tavLst>
                                        <p:tav tm="0">
                                          <p:val>
                                            <p:clrVal>
                                              <a:schemeClr val="accent2"/>
                                            </p:clrVal>
                                          </p:val>
                                        </p:tav>
                                        <p:tav tm="50000">
                                          <p:val>
                                            <p:clrVal>
                                              <a:schemeClr val="hlink"/>
                                            </p:clrVal>
                                          </p:val>
                                        </p:tav>
                                      </p:tavLst>
                                    </p:anim>
                                    <p:set>
                                      <p:cBhvr>
                                        <p:cTn id="55" dur="80"/>
                                        <p:tgtEl>
                                          <p:spTgt spid="225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0" grpId="0"/>
      <p:bldP spid="22551" grpId="0"/>
      <p:bldP spid="22552" grpId="0"/>
      <p:bldP spid="22553" grpId="0"/>
      <p:bldP spid="22554" grpId="0"/>
      <p:bldP spid="22555" grpId="0"/>
      <p:bldP spid="22556" grpId="0"/>
      <p:bldP spid="22557" grpId="0"/>
      <p:bldP spid="22558" grpId="0"/>
      <p:bldP spid="2255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smtClean="0"/>
          </a:p>
        </p:txBody>
      </p:sp>
      <p:sp>
        <p:nvSpPr>
          <p:cNvPr id="22531" name="Rectangle 3"/>
          <p:cNvSpPr>
            <a:spLocks noGrp="1" noChangeArrowheads="1"/>
          </p:cNvSpPr>
          <p:nvPr>
            <p:ph type="body" idx="1"/>
          </p:nvPr>
        </p:nvSpPr>
        <p:spPr/>
        <p:txBody>
          <a:bodyPr/>
          <a:lstStyle/>
          <a:p>
            <a:pPr eaLnBrk="1" hangingPunct="1"/>
            <a:endParaRPr lang="en-US" smtClean="0"/>
          </a:p>
        </p:txBody>
      </p:sp>
      <p:pic>
        <p:nvPicPr>
          <p:cNvPr id="22532" name="Picture 4" descr="ha long bay"/>
          <p:cNvPicPr>
            <a:picLocks noChangeAspect="1" noChangeArrowheads="1"/>
          </p:cNvPicPr>
          <p:nvPr/>
        </p:nvPicPr>
        <p:blipFill>
          <a:blip r:embed="rId2"/>
          <a:srcRect/>
          <a:stretch>
            <a:fillRect/>
          </a:stretch>
        </p:blipFill>
        <p:spPr bwMode="auto">
          <a:xfrm>
            <a:off x="-76200" y="-152400"/>
            <a:ext cx="9220200" cy="691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pPr eaLnBrk="1" hangingPunct="1"/>
            <a:r>
              <a:rPr lang="en-US" smtClean="0"/>
              <a:t>Đoạn 1:</a:t>
            </a:r>
          </a:p>
        </p:txBody>
      </p:sp>
      <p:sp>
        <p:nvSpPr>
          <p:cNvPr id="5123" name="Text Box 6"/>
          <p:cNvSpPr txBox="1">
            <a:spLocks noChangeArrowheads="1"/>
          </p:cNvSpPr>
          <p:nvPr/>
        </p:nvSpPr>
        <p:spPr bwMode="auto">
          <a:xfrm>
            <a:off x="1524000" y="4343400"/>
            <a:ext cx="7239000" cy="366713"/>
          </a:xfrm>
          <a:prstGeom prst="rect">
            <a:avLst/>
          </a:prstGeom>
          <a:noFill/>
          <a:ln w="9525">
            <a:noFill/>
            <a:miter lim="800000"/>
            <a:headEnd/>
            <a:tailEnd/>
          </a:ln>
        </p:spPr>
        <p:txBody>
          <a:bodyPr>
            <a:spAutoFit/>
          </a:bodyPr>
          <a:lstStyle/>
          <a:p>
            <a:pPr eaLnBrk="1" hangingPunct="1">
              <a:spcBef>
                <a:spcPct val="50000"/>
              </a:spcBef>
            </a:pPr>
            <a:endParaRPr lang="en-US">
              <a:latin typeface="Arial" charset="0"/>
            </a:endParaRPr>
          </a:p>
        </p:txBody>
      </p:sp>
      <p:sp>
        <p:nvSpPr>
          <p:cNvPr id="5124" name="Text Box 7"/>
          <p:cNvSpPr txBox="1">
            <a:spLocks noChangeArrowheads="1"/>
          </p:cNvSpPr>
          <p:nvPr/>
        </p:nvSpPr>
        <p:spPr bwMode="auto">
          <a:xfrm>
            <a:off x="1143000" y="4343400"/>
            <a:ext cx="6096000" cy="366713"/>
          </a:xfrm>
          <a:prstGeom prst="rect">
            <a:avLst/>
          </a:prstGeom>
          <a:noFill/>
          <a:ln w="9525">
            <a:noFill/>
            <a:miter lim="800000"/>
            <a:headEnd/>
            <a:tailEnd/>
          </a:ln>
        </p:spPr>
        <p:txBody>
          <a:bodyPr>
            <a:spAutoFit/>
          </a:bodyPr>
          <a:lstStyle/>
          <a:p>
            <a:pPr eaLnBrk="1" hangingPunct="1">
              <a:spcBef>
                <a:spcPct val="50000"/>
              </a:spcBef>
            </a:pPr>
            <a:endParaRPr lang="en-US">
              <a:latin typeface="Arial" charset="0"/>
            </a:endParaRPr>
          </a:p>
        </p:txBody>
      </p:sp>
      <p:sp>
        <p:nvSpPr>
          <p:cNvPr id="6152" name="Text Box 8"/>
          <p:cNvSpPr txBox="1">
            <a:spLocks noChangeArrowheads="1"/>
          </p:cNvSpPr>
          <p:nvPr/>
        </p:nvSpPr>
        <p:spPr bwMode="auto">
          <a:xfrm>
            <a:off x="762000" y="3200400"/>
            <a:ext cx="7848600" cy="1066800"/>
          </a:xfrm>
          <a:prstGeom prst="rect">
            <a:avLst/>
          </a:prstGeom>
          <a:noFill/>
          <a:ln w="9525">
            <a:noFill/>
            <a:miter lim="800000"/>
            <a:headEnd/>
            <a:tailEnd/>
          </a:ln>
        </p:spPr>
        <p:txBody>
          <a:bodyPr>
            <a:spAutoFit/>
          </a:bodyPr>
          <a:lstStyle/>
          <a:p>
            <a:pPr eaLnBrk="1" hangingPunct="1">
              <a:spcBef>
                <a:spcPct val="50000"/>
              </a:spcBef>
            </a:pPr>
            <a:r>
              <a:rPr lang="en-US" sz="3200">
                <a:latin typeface="Arial" charset="0"/>
              </a:rPr>
              <a:t>UNICEF Việt Nam và báo Thiếu niên Tiền Phong vừa tổng kết cuộc thi vẽ tranh</a:t>
            </a:r>
          </a:p>
        </p:txBody>
      </p:sp>
      <p:sp>
        <p:nvSpPr>
          <p:cNvPr id="5126" name="Text Box 9"/>
          <p:cNvSpPr txBox="1">
            <a:spLocks noChangeArrowheads="1"/>
          </p:cNvSpPr>
          <p:nvPr/>
        </p:nvSpPr>
        <p:spPr bwMode="auto">
          <a:xfrm>
            <a:off x="7467600" y="3733800"/>
            <a:ext cx="2133600" cy="579438"/>
          </a:xfrm>
          <a:prstGeom prst="rect">
            <a:avLst/>
          </a:prstGeom>
          <a:noFill/>
          <a:ln w="9525">
            <a:noFill/>
            <a:miter lim="800000"/>
            <a:headEnd/>
            <a:tailEnd/>
          </a:ln>
        </p:spPr>
        <p:txBody>
          <a:bodyPr>
            <a:spAutoFit/>
          </a:bodyPr>
          <a:lstStyle/>
          <a:p>
            <a:pPr eaLnBrk="1" hangingPunct="1">
              <a:spcBef>
                <a:spcPct val="50000"/>
              </a:spcBef>
            </a:pPr>
            <a:r>
              <a:rPr lang="en-US" sz="3200">
                <a:latin typeface="Arial" charset="0"/>
              </a:rPr>
              <a:t>của thiếu</a:t>
            </a:r>
          </a:p>
        </p:txBody>
      </p:sp>
      <p:sp>
        <p:nvSpPr>
          <p:cNvPr id="5127" name="Text Box 10"/>
          <p:cNvSpPr txBox="1">
            <a:spLocks noChangeArrowheads="1"/>
          </p:cNvSpPr>
          <p:nvPr/>
        </p:nvSpPr>
        <p:spPr bwMode="auto">
          <a:xfrm>
            <a:off x="762000" y="4267200"/>
            <a:ext cx="914400" cy="579438"/>
          </a:xfrm>
          <a:prstGeom prst="rect">
            <a:avLst/>
          </a:prstGeom>
          <a:noFill/>
          <a:ln w="9525">
            <a:noFill/>
            <a:miter lim="800000"/>
            <a:headEnd/>
            <a:tailEnd/>
          </a:ln>
        </p:spPr>
        <p:txBody>
          <a:bodyPr>
            <a:spAutoFit/>
          </a:bodyPr>
          <a:lstStyle/>
          <a:p>
            <a:pPr eaLnBrk="1" hangingPunct="1">
              <a:spcBef>
                <a:spcPct val="50000"/>
              </a:spcBef>
            </a:pPr>
            <a:r>
              <a:rPr lang="en-US" sz="3200">
                <a:latin typeface="Arial" charset="0"/>
              </a:rPr>
              <a:t>nhi</a:t>
            </a:r>
          </a:p>
        </p:txBody>
      </p:sp>
      <p:sp>
        <p:nvSpPr>
          <p:cNvPr id="6155" name="Text Box 11"/>
          <p:cNvSpPr txBox="1">
            <a:spLocks noChangeArrowheads="1"/>
          </p:cNvSpPr>
          <p:nvPr/>
        </p:nvSpPr>
        <p:spPr bwMode="auto">
          <a:xfrm>
            <a:off x="3352800" y="4267200"/>
            <a:ext cx="6858000" cy="579438"/>
          </a:xfrm>
          <a:prstGeom prst="rect">
            <a:avLst/>
          </a:prstGeom>
          <a:noFill/>
          <a:ln w="9525">
            <a:noFill/>
            <a:miter lim="800000"/>
            <a:headEnd/>
            <a:tailEnd/>
          </a:ln>
        </p:spPr>
        <p:txBody>
          <a:bodyPr>
            <a:spAutoFit/>
          </a:bodyPr>
          <a:lstStyle/>
          <a:p>
            <a:pPr eaLnBrk="1" hangingPunct="1">
              <a:spcBef>
                <a:spcPct val="50000"/>
              </a:spcBef>
            </a:pPr>
            <a:r>
              <a:rPr lang="en-US" sz="3200">
                <a:latin typeface="Arial" charset="0"/>
              </a:rPr>
              <a:t> Em muốn sống an toàn</a:t>
            </a:r>
          </a:p>
        </p:txBody>
      </p:sp>
      <p:sp>
        <p:nvSpPr>
          <p:cNvPr id="5129" name="Text Box 12"/>
          <p:cNvSpPr txBox="1">
            <a:spLocks noChangeArrowheads="1"/>
          </p:cNvSpPr>
          <p:nvPr/>
        </p:nvSpPr>
        <p:spPr bwMode="auto">
          <a:xfrm>
            <a:off x="1447800" y="4267200"/>
            <a:ext cx="2286000" cy="579438"/>
          </a:xfrm>
          <a:prstGeom prst="rect">
            <a:avLst/>
          </a:prstGeom>
          <a:noFill/>
          <a:ln w="9525">
            <a:noFill/>
            <a:miter lim="800000"/>
            <a:headEnd/>
            <a:tailEnd/>
          </a:ln>
        </p:spPr>
        <p:txBody>
          <a:bodyPr>
            <a:spAutoFit/>
          </a:bodyPr>
          <a:lstStyle/>
          <a:p>
            <a:pPr eaLnBrk="1" hangingPunct="1">
              <a:spcBef>
                <a:spcPct val="50000"/>
              </a:spcBef>
            </a:pPr>
            <a:r>
              <a:rPr lang="en-US" sz="3200">
                <a:latin typeface="Arial" charset="0"/>
              </a:rPr>
              <a:t>với chủ đề</a:t>
            </a:r>
          </a:p>
        </p:txBody>
      </p:sp>
      <p:sp>
        <p:nvSpPr>
          <p:cNvPr id="5130" name="AutoShape 13"/>
          <p:cNvSpPr>
            <a:spLocks noChangeArrowheads="1"/>
          </p:cNvSpPr>
          <p:nvPr/>
        </p:nvSpPr>
        <p:spPr bwMode="auto">
          <a:xfrm>
            <a:off x="1979613" y="0"/>
            <a:ext cx="5945187" cy="457200"/>
          </a:xfrm>
          <a:prstGeom prst="roundRect">
            <a:avLst>
              <a:gd name="adj" fmla="val 21667"/>
            </a:avLst>
          </a:prstGeom>
          <a:noFill/>
          <a:ln w="9525">
            <a:noFill/>
            <a:round/>
            <a:headEnd/>
            <a:tailEnd/>
          </a:ln>
        </p:spPr>
        <p:txBody>
          <a:bodyPr anchor="b"/>
          <a:lstStyle/>
          <a:p>
            <a:pPr eaLnBrk="1" hangingPunct="1">
              <a:lnSpc>
                <a:spcPct val="90000"/>
              </a:lnSpc>
            </a:pPr>
            <a:endParaRPr lang="en-US" sz="2800" b="1">
              <a:solidFill>
                <a:schemeClr val="tx2"/>
              </a:solidFill>
              <a:latin typeface="Arial" charset="0"/>
            </a:endParaRPr>
          </a:p>
        </p:txBody>
      </p:sp>
      <p:sp>
        <p:nvSpPr>
          <p:cNvPr id="5131" name="AutoShape 14"/>
          <p:cNvSpPr>
            <a:spLocks noChangeArrowheads="1"/>
          </p:cNvSpPr>
          <p:nvPr/>
        </p:nvSpPr>
        <p:spPr bwMode="auto">
          <a:xfrm>
            <a:off x="3351213" y="457200"/>
            <a:ext cx="5792787" cy="457200"/>
          </a:xfrm>
          <a:prstGeom prst="roundRect">
            <a:avLst>
              <a:gd name="adj" fmla="val 21667"/>
            </a:avLst>
          </a:prstGeom>
          <a:noFill/>
          <a:ln w="9525">
            <a:noFill/>
            <a:round/>
            <a:headEnd/>
            <a:tailEnd/>
          </a:ln>
        </p:spPr>
        <p:txBody>
          <a:bodyPr anchor="b"/>
          <a:lstStyle/>
          <a:p>
            <a:pPr eaLnBrk="1" hangingPunct="1">
              <a:lnSpc>
                <a:spcPct val="90000"/>
              </a:lnSpc>
            </a:pPr>
            <a:r>
              <a:rPr lang="en-US" sz="2800" b="1">
                <a:solidFill>
                  <a:schemeClr val="tx2"/>
                </a:solidFill>
                <a:latin typeface="Arial" charset="0"/>
              </a:rPr>
              <a:t>Tập làm văn: Tóm tắt tin tức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1000" fill="hold"/>
                                        <p:tgtEl>
                                          <p:spTgt spid="6152"/>
                                        </p:tgtEl>
                                        <p:attrNameLst>
                                          <p:attrName>style.color</p:attrName>
                                        </p:attrNameLst>
                                      </p:cBhvr>
                                      <p:to>
                                        <p:clrVal>
                                          <a:srgbClr val="FF0000"/>
                                        </p:clrVal>
                                      </p:to>
                                    </p:set>
                                    <p:set>
                                      <p:cBhvr>
                                        <p:cTn id="7" dur="1000" fill="hold"/>
                                        <p:tgtEl>
                                          <p:spTgt spid="6152"/>
                                        </p:tgtEl>
                                        <p:attrNameLst>
                                          <p:attrName>fillcolor</p:attrName>
                                        </p:attrNameLst>
                                      </p:cBhvr>
                                      <p:to>
                                        <p:clrVal>
                                          <a:srgbClr val="FF0000"/>
                                        </p:clrVal>
                                      </p:to>
                                    </p:set>
                                    <p:set>
                                      <p:cBhvr>
                                        <p:cTn id="8" dur="1000" fill="hold"/>
                                        <p:tgtEl>
                                          <p:spTgt spid="6152"/>
                                        </p:tgtEl>
                                        <p:attrNameLst>
                                          <p:attrName>fill.type</p:attrName>
                                        </p:attrNameLst>
                                      </p:cBhvr>
                                      <p:to>
                                        <p:strVal val="solid"/>
                                      </p:to>
                                    </p:set>
                                  </p:childTnLst>
                                </p:cTn>
                              </p:par>
                            </p:childTnLst>
                          </p:cTn>
                        </p:par>
                        <p:par>
                          <p:cTn id="9" fill="hold" nodeType="afterGroup">
                            <p:stCondLst>
                              <p:cond delay="3360"/>
                            </p:stCondLst>
                            <p:childTnLst>
                              <p:par>
                                <p:cTn id="10" presetID="16" presetClass="emph" presetSubtype="0" fill="hold" grpId="0" nodeType="afterEffect">
                                  <p:stCondLst>
                                    <p:cond delay="0"/>
                                  </p:stCondLst>
                                  <p:iterate type="lt">
                                    <p:tmPct val="4000"/>
                                  </p:iterate>
                                  <p:childTnLst>
                                    <p:set>
                                      <p:cBhvr override="childStyle">
                                        <p:cTn id="11" dur="1000" fill="hold"/>
                                        <p:tgtEl>
                                          <p:spTgt spid="6155"/>
                                        </p:tgtEl>
                                        <p:attrNameLst>
                                          <p:attrName>style.color</p:attrName>
                                        </p:attrNameLst>
                                      </p:cBhvr>
                                      <p:to>
                                        <p:clrVal>
                                          <a:srgbClr val="FF0000"/>
                                        </p:clrVal>
                                      </p:to>
                                    </p:set>
                                    <p:set>
                                      <p:cBhvr>
                                        <p:cTn id="12" dur="1000" fill="hold"/>
                                        <p:tgtEl>
                                          <p:spTgt spid="6155"/>
                                        </p:tgtEl>
                                        <p:attrNameLst>
                                          <p:attrName>fillcolor</p:attrName>
                                        </p:attrNameLst>
                                      </p:cBhvr>
                                      <p:to>
                                        <p:clrVal>
                                          <a:srgbClr val="FF0000"/>
                                        </p:clrVal>
                                      </p:to>
                                    </p:set>
                                    <p:set>
                                      <p:cBhvr>
                                        <p:cTn id="13" dur="1000" fill="hold"/>
                                        <p:tgtEl>
                                          <p:spTgt spid="61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615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pPr eaLnBrk="1" hangingPunct="1"/>
            <a:r>
              <a:rPr lang="en-US" smtClean="0"/>
              <a:t>Đoạn 2:</a:t>
            </a:r>
          </a:p>
        </p:txBody>
      </p:sp>
      <p:sp>
        <p:nvSpPr>
          <p:cNvPr id="6147" name="Text Box 4"/>
          <p:cNvSpPr txBox="1">
            <a:spLocks noChangeArrowheads="1"/>
          </p:cNvSpPr>
          <p:nvPr/>
        </p:nvSpPr>
        <p:spPr bwMode="auto">
          <a:xfrm>
            <a:off x="990600" y="2452688"/>
            <a:ext cx="8305800" cy="1373187"/>
          </a:xfrm>
          <a:prstGeom prst="rect">
            <a:avLst/>
          </a:prstGeom>
          <a:noFill/>
          <a:ln w="9525">
            <a:noFill/>
            <a:miter lim="800000"/>
            <a:headEnd/>
            <a:tailEnd/>
          </a:ln>
        </p:spPr>
        <p:txBody>
          <a:bodyPr>
            <a:spAutoFit/>
          </a:bodyPr>
          <a:lstStyle/>
          <a:p>
            <a:pPr eaLnBrk="1" hangingPunct="1">
              <a:spcBef>
                <a:spcPct val="50000"/>
              </a:spcBef>
            </a:pPr>
            <a:r>
              <a:rPr lang="en-US" sz="2800">
                <a:latin typeface="Arial" charset="0"/>
              </a:rPr>
              <a:t>   Được phát động từ tháng 4 – 2001 nhằm nâng cao ý thức phòng tránh tai nạn cho trẻ em , cuộc thi đã nhận được sự hưởng ứng của đông đảo </a:t>
            </a:r>
          </a:p>
        </p:txBody>
      </p:sp>
      <p:sp>
        <p:nvSpPr>
          <p:cNvPr id="7173" name="Text Box 5"/>
          <p:cNvSpPr txBox="1">
            <a:spLocks noChangeArrowheads="1"/>
          </p:cNvSpPr>
          <p:nvPr/>
        </p:nvSpPr>
        <p:spPr bwMode="auto">
          <a:xfrm>
            <a:off x="3810000" y="3824288"/>
            <a:ext cx="5334000" cy="519112"/>
          </a:xfrm>
          <a:prstGeom prst="rect">
            <a:avLst/>
          </a:prstGeom>
          <a:noFill/>
          <a:ln w="9525">
            <a:noFill/>
            <a:miter lim="800000"/>
            <a:headEnd/>
            <a:tailEnd/>
          </a:ln>
        </p:spPr>
        <p:txBody>
          <a:bodyPr>
            <a:spAutoFit/>
          </a:bodyPr>
          <a:lstStyle/>
          <a:p>
            <a:pPr eaLnBrk="1" hangingPunct="1">
              <a:spcBef>
                <a:spcPct val="50000"/>
              </a:spcBef>
            </a:pPr>
            <a:r>
              <a:rPr lang="en-US" sz="2800">
                <a:latin typeface="Arial" charset="0"/>
              </a:rPr>
              <a:t>Chỉ trong vòng 4 tháng, Ban tổ </a:t>
            </a:r>
          </a:p>
        </p:txBody>
      </p:sp>
      <p:sp>
        <p:nvSpPr>
          <p:cNvPr id="7174" name="Text Box 6"/>
          <p:cNvSpPr txBox="1">
            <a:spLocks noChangeArrowheads="1"/>
          </p:cNvSpPr>
          <p:nvPr/>
        </p:nvSpPr>
        <p:spPr bwMode="auto">
          <a:xfrm>
            <a:off x="914400" y="4281488"/>
            <a:ext cx="8229600" cy="519112"/>
          </a:xfrm>
          <a:prstGeom prst="rect">
            <a:avLst/>
          </a:prstGeom>
          <a:noFill/>
          <a:ln w="9525">
            <a:noFill/>
            <a:miter lim="800000"/>
            <a:headEnd/>
            <a:tailEnd/>
          </a:ln>
        </p:spPr>
        <p:txBody>
          <a:bodyPr>
            <a:spAutoFit/>
          </a:bodyPr>
          <a:lstStyle/>
          <a:p>
            <a:pPr eaLnBrk="1" hangingPunct="1">
              <a:spcBef>
                <a:spcPct val="50000"/>
              </a:spcBef>
            </a:pPr>
            <a:r>
              <a:rPr lang="en-US" sz="2800">
                <a:latin typeface="Arial" charset="0"/>
              </a:rPr>
              <a:t>chức cuộc thi đã nhận được 50 000 bức tranh gửi</a:t>
            </a:r>
          </a:p>
        </p:txBody>
      </p:sp>
      <p:sp>
        <p:nvSpPr>
          <p:cNvPr id="7175" name="Text Box 7"/>
          <p:cNvSpPr txBox="1">
            <a:spLocks noChangeArrowheads="1"/>
          </p:cNvSpPr>
          <p:nvPr/>
        </p:nvSpPr>
        <p:spPr bwMode="auto">
          <a:xfrm>
            <a:off x="914400" y="4724400"/>
            <a:ext cx="838200" cy="519113"/>
          </a:xfrm>
          <a:prstGeom prst="rect">
            <a:avLst/>
          </a:prstGeom>
          <a:noFill/>
          <a:ln w="9525">
            <a:noFill/>
            <a:miter lim="800000"/>
            <a:headEnd/>
            <a:tailEnd/>
          </a:ln>
        </p:spPr>
        <p:txBody>
          <a:bodyPr>
            <a:spAutoFit/>
          </a:bodyPr>
          <a:lstStyle/>
          <a:p>
            <a:pPr eaLnBrk="1" hangingPunct="1">
              <a:spcBef>
                <a:spcPct val="50000"/>
              </a:spcBef>
            </a:pPr>
            <a:r>
              <a:rPr lang="en-US" sz="2800">
                <a:latin typeface="Arial" charset="0"/>
              </a:rPr>
              <a:t>về</a:t>
            </a:r>
          </a:p>
        </p:txBody>
      </p:sp>
      <p:sp>
        <p:nvSpPr>
          <p:cNvPr id="6151" name="Text Box 8"/>
          <p:cNvSpPr txBox="1">
            <a:spLocks noChangeArrowheads="1"/>
          </p:cNvSpPr>
          <p:nvPr/>
        </p:nvSpPr>
        <p:spPr bwMode="auto">
          <a:xfrm>
            <a:off x="1371600" y="4738688"/>
            <a:ext cx="8305800" cy="519112"/>
          </a:xfrm>
          <a:prstGeom prst="rect">
            <a:avLst/>
          </a:prstGeom>
          <a:noFill/>
          <a:ln w="9525">
            <a:noFill/>
            <a:miter lim="800000"/>
            <a:headEnd/>
            <a:tailEnd/>
          </a:ln>
        </p:spPr>
        <p:txBody>
          <a:bodyPr>
            <a:spAutoFit/>
          </a:bodyPr>
          <a:lstStyle/>
          <a:p>
            <a:pPr eaLnBrk="1" hangingPunct="1">
              <a:spcBef>
                <a:spcPct val="50000"/>
              </a:spcBef>
            </a:pPr>
            <a:r>
              <a:rPr lang="en-US" sz="2800">
                <a:latin typeface="Arial" charset="0"/>
              </a:rPr>
              <a:t>từ Hà Nội, Thành phố Hồ Chí Minh , Hải Phòng</a:t>
            </a:r>
          </a:p>
        </p:txBody>
      </p:sp>
      <p:sp>
        <p:nvSpPr>
          <p:cNvPr id="6152" name="Text Box 10"/>
          <p:cNvSpPr txBox="1">
            <a:spLocks noChangeArrowheads="1"/>
          </p:cNvSpPr>
          <p:nvPr/>
        </p:nvSpPr>
        <p:spPr bwMode="auto">
          <a:xfrm>
            <a:off x="838200" y="5195888"/>
            <a:ext cx="8077200" cy="519112"/>
          </a:xfrm>
          <a:prstGeom prst="rect">
            <a:avLst/>
          </a:prstGeom>
          <a:noFill/>
          <a:ln w="9525">
            <a:noFill/>
            <a:miter lim="800000"/>
            <a:headEnd/>
            <a:tailEnd/>
          </a:ln>
        </p:spPr>
        <p:txBody>
          <a:bodyPr>
            <a:spAutoFit/>
          </a:bodyPr>
          <a:lstStyle/>
          <a:p>
            <a:pPr eaLnBrk="1" hangingPunct="1">
              <a:spcBef>
                <a:spcPct val="50000"/>
              </a:spcBef>
            </a:pPr>
            <a:r>
              <a:rPr lang="en-US" sz="2800">
                <a:latin typeface="Arial" charset="0"/>
              </a:rPr>
              <a:t> Đà Nẵng , Sơn La , Hà Giang , Quảng Ninh , Hải</a:t>
            </a:r>
          </a:p>
        </p:txBody>
      </p:sp>
      <p:sp>
        <p:nvSpPr>
          <p:cNvPr id="6153" name="Text Box 11"/>
          <p:cNvSpPr txBox="1">
            <a:spLocks noChangeArrowheads="1"/>
          </p:cNvSpPr>
          <p:nvPr/>
        </p:nvSpPr>
        <p:spPr bwMode="auto">
          <a:xfrm>
            <a:off x="914400" y="5653088"/>
            <a:ext cx="8229600" cy="519112"/>
          </a:xfrm>
          <a:prstGeom prst="rect">
            <a:avLst/>
          </a:prstGeom>
          <a:noFill/>
          <a:ln w="9525">
            <a:noFill/>
            <a:miter lim="800000"/>
            <a:headEnd/>
            <a:tailEnd/>
          </a:ln>
        </p:spPr>
        <p:txBody>
          <a:bodyPr>
            <a:spAutoFit/>
          </a:bodyPr>
          <a:lstStyle/>
          <a:p>
            <a:pPr eaLnBrk="1" hangingPunct="1">
              <a:spcBef>
                <a:spcPct val="50000"/>
              </a:spcBef>
            </a:pPr>
            <a:r>
              <a:rPr lang="en-US" sz="2800">
                <a:latin typeface="Arial" charset="0"/>
              </a:rPr>
              <a:t>Dương , Nghệ An , Đắk Lắk , Tây Ninh , Cần Thơ ,</a:t>
            </a:r>
          </a:p>
        </p:txBody>
      </p:sp>
      <p:sp>
        <p:nvSpPr>
          <p:cNvPr id="6154" name="Text Box 12"/>
          <p:cNvSpPr txBox="1">
            <a:spLocks noChangeArrowheads="1"/>
          </p:cNvSpPr>
          <p:nvPr/>
        </p:nvSpPr>
        <p:spPr bwMode="auto">
          <a:xfrm>
            <a:off x="914400" y="3824288"/>
            <a:ext cx="3124200" cy="519112"/>
          </a:xfrm>
          <a:prstGeom prst="rect">
            <a:avLst/>
          </a:prstGeom>
          <a:noFill/>
          <a:ln w="9525">
            <a:noFill/>
            <a:miter lim="800000"/>
            <a:headEnd/>
            <a:tailEnd/>
          </a:ln>
        </p:spPr>
        <p:txBody>
          <a:bodyPr>
            <a:spAutoFit/>
          </a:bodyPr>
          <a:lstStyle/>
          <a:p>
            <a:pPr eaLnBrk="1" hangingPunct="1">
              <a:spcBef>
                <a:spcPct val="50000"/>
              </a:spcBef>
            </a:pPr>
            <a:r>
              <a:rPr lang="en-US" sz="2800">
                <a:latin typeface="Arial" charset="0"/>
              </a:rPr>
              <a:t>thiếu nhi cả nước.</a:t>
            </a:r>
          </a:p>
        </p:txBody>
      </p:sp>
      <p:sp>
        <p:nvSpPr>
          <p:cNvPr id="6155" name="Text Box 13"/>
          <p:cNvSpPr txBox="1">
            <a:spLocks noChangeArrowheads="1"/>
          </p:cNvSpPr>
          <p:nvPr/>
        </p:nvSpPr>
        <p:spPr bwMode="auto">
          <a:xfrm>
            <a:off x="990600" y="6186488"/>
            <a:ext cx="2667000" cy="519112"/>
          </a:xfrm>
          <a:prstGeom prst="rect">
            <a:avLst/>
          </a:prstGeom>
          <a:noFill/>
          <a:ln w="9525">
            <a:noFill/>
            <a:miter lim="800000"/>
            <a:headEnd/>
            <a:tailEnd/>
          </a:ln>
        </p:spPr>
        <p:txBody>
          <a:bodyPr>
            <a:spAutoFit/>
          </a:bodyPr>
          <a:lstStyle/>
          <a:p>
            <a:pPr eaLnBrk="1" hangingPunct="1">
              <a:spcBef>
                <a:spcPct val="50000"/>
              </a:spcBef>
            </a:pPr>
            <a:r>
              <a:rPr lang="en-US" sz="2800">
                <a:latin typeface="Arial" charset="0"/>
              </a:rPr>
              <a:t>Kiên Giang , …</a:t>
            </a:r>
          </a:p>
        </p:txBody>
      </p:sp>
      <p:sp>
        <p:nvSpPr>
          <p:cNvPr id="6156" name="AutoShape 14"/>
          <p:cNvSpPr>
            <a:spLocks noChangeArrowheads="1"/>
          </p:cNvSpPr>
          <p:nvPr/>
        </p:nvSpPr>
        <p:spPr bwMode="auto">
          <a:xfrm>
            <a:off x="1979613" y="0"/>
            <a:ext cx="5945187" cy="457200"/>
          </a:xfrm>
          <a:prstGeom prst="roundRect">
            <a:avLst>
              <a:gd name="adj" fmla="val 21667"/>
            </a:avLst>
          </a:prstGeom>
          <a:noFill/>
          <a:ln w="9525">
            <a:noFill/>
            <a:round/>
            <a:headEnd/>
            <a:tailEnd/>
          </a:ln>
        </p:spPr>
        <p:txBody>
          <a:bodyPr anchor="b"/>
          <a:lstStyle/>
          <a:p>
            <a:pPr eaLnBrk="1" hangingPunct="1">
              <a:lnSpc>
                <a:spcPct val="90000"/>
              </a:lnSpc>
            </a:pPr>
            <a:endParaRPr lang="en-US" sz="2800" b="1">
              <a:solidFill>
                <a:schemeClr val="tx2"/>
              </a:solidFill>
              <a:latin typeface="Arial" charset="0"/>
            </a:endParaRPr>
          </a:p>
        </p:txBody>
      </p:sp>
      <p:sp>
        <p:nvSpPr>
          <p:cNvPr id="6157" name="AutoShape 15"/>
          <p:cNvSpPr>
            <a:spLocks noChangeArrowheads="1"/>
          </p:cNvSpPr>
          <p:nvPr/>
        </p:nvSpPr>
        <p:spPr bwMode="auto">
          <a:xfrm>
            <a:off x="3351213" y="457200"/>
            <a:ext cx="5792787" cy="457200"/>
          </a:xfrm>
          <a:prstGeom prst="roundRect">
            <a:avLst>
              <a:gd name="adj" fmla="val 21667"/>
            </a:avLst>
          </a:prstGeom>
          <a:noFill/>
          <a:ln w="9525">
            <a:noFill/>
            <a:round/>
            <a:headEnd/>
            <a:tailEnd/>
          </a:ln>
        </p:spPr>
        <p:txBody>
          <a:bodyPr anchor="b"/>
          <a:lstStyle/>
          <a:p>
            <a:pPr eaLnBrk="1" hangingPunct="1">
              <a:lnSpc>
                <a:spcPct val="90000"/>
              </a:lnSpc>
            </a:pPr>
            <a:r>
              <a:rPr lang="en-US" sz="2800" b="1">
                <a:solidFill>
                  <a:schemeClr val="tx2"/>
                </a:solidFill>
                <a:latin typeface="Arial" charset="0"/>
              </a:rPr>
              <a:t>Tập làm văn: Tóm tắt tin tức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1000" fill="hold"/>
                                        <p:tgtEl>
                                          <p:spTgt spid="7173"/>
                                        </p:tgtEl>
                                        <p:attrNameLst>
                                          <p:attrName>style.color</p:attrName>
                                        </p:attrNameLst>
                                      </p:cBhvr>
                                      <p:to>
                                        <p:clrVal>
                                          <a:srgbClr val="FF0000"/>
                                        </p:clrVal>
                                      </p:to>
                                    </p:set>
                                    <p:set>
                                      <p:cBhvr>
                                        <p:cTn id="7" dur="1000" fill="hold"/>
                                        <p:tgtEl>
                                          <p:spTgt spid="7173"/>
                                        </p:tgtEl>
                                        <p:attrNameLst>
                                          <p:attrName>fillcolor</p:attrName>
                                        </p:attrNameLst>
                                      </p:cBhvr>
                                      <p:to>
                                        <p:clrVal>
                                          <a:srgbClr val="FF0000"/>
                                        </p:clrVal>
                                      </p:to>
                                    </p:set>
                                    <p:set>
                                      <p:cBhvr>
                                        <p:cTn id="8" dur="1000" fill="hold"/>
                                        <p:tgtEl>
                                          <p:spTgt spid="7173"/>
                                        </p:tgtEl>
                                        <p:attrNameLst>
                                          <p:attrName>fill.type</p:attrName>
                                        </p:attrNameLst>
                                      </p:cBhvr>
                                      <p:to>
                                        <p:strVal val="solid"/>
                                      </p:to>
                                    </p:set>
                                  </p:childTnLst>
                                </p:cTn>
                              </p:par>
                            </p:childTnLst>
                          </p:cTn>
                        </p:par>
                        <p:par>
                          <p:cTn id="9" fill="hold" nodeType="afterGroup">
                            <p:stCondLst>
                              <p:cond delay="1920"/>
                            </p:stCondLst>
                            <p:childTnLst>
                              <p:par>
                                <p:cTn id="10" presetID="16" presetClass="emph" presetSubtype="0" fill="hold" grpId="0" nodeType="afterEffect">
                                  <p:stCondLst>
                                    <p:cond delay="0"/>
                                  </p:stCondLst>
                                  <p:iterate type="lt">
                                    <p:tmPct val="4000"/>
                                  </p:iterate>
                                  <p:childTnLst>
                                    <p:set>
                                      <p:cBhvr override="childStyle">
                                        <p:cTn id="11" dur="1000" fill="hold"/>
                                        <p:tgtEl>
                                          <p:spTgt spid="7174"/>
                                        </p:tgtEl>
                                        <p:attrNameLst>
                                          <p:attrName>style.color</p:attrName>
                                        </p:attrNameLst>
                                      </p:cBhvr>
                                      <p:to>
                                        <p:clrVal>
                                          <a:srgbClr val="FF0000"/>
                                        </p:clrVal>
                                      </p:to>
                                    </p:set>
                                    <p:set>
                                      <p:cBhvr>
                                        <p:cTn id="12" dur="1000" fill="hold"/>
                                        <p:tgtEl>
                                          <p:spTgt spid="7174"/>
                                        </p:tgtEl>
                                        <p:attrNameLst>
                                          <p:attrName>fillcolor</p:attrName>
                                        </p:attrNameLst>
                                      </p:cBhvr>
                                      <p:to>
                                        <p:clrVal>
                                          <a:srgbClr val="FF0000"/>
                                        </p:clrVal>
                                      </p:to>
                                    </p:set>
                                    <p:set>
                                      <p:cBhvr>
                                        <p:cTn id="13" dur="1000" fill="hold"/>
                                        <p:tgtEl>
                                          <p:spTgt spid="7174"/>
                                        </p:tgtEl>
                                        <p:attrNameLst>
                                          <p:attrName>fill.type</p:attrName>
                                        </p:attrNameLst>
                                      </p:cBhvr>
                                      <p:to>
                                        <p:strVal val="solid"/>
                                      </p:to>
                                    </p:set>
                                  </p:childTnLst>
                                </p:cTn>
                              </p:par>
                            </p:childTnLst>
                          </p:cTn>
                        </p:par>
                        <p:par>
                          <p:cTn id="14" fill="hold" nodeType="afterGroup">
                            <p:stCondLst>
                              <p:cond delay="4360"/>
                            </p:stCondLst>
                            <p:childTnLst>
                              <p:par>
                                <p:cTn id="15" presetID="16" presetClass="emph" presetSubtype="0" fill="hold" grpId="0" nodeType="afterEffect">
                                  <p:stCondLst>
                                    <p:cond delay="0"/>
                                  </p:stCondLst>
                                  <p:iterate type="lt">
                                    <p:tmPct val="4000"/>
                                  </p:iterate>
                                  <p:childTnLst>
                                    <p:set>
                                      <p:cBhvr override="childStyle">
                                        <p:cTn id="16" dur="1000" fill="hold"/>
                                        <p:tgtEl>
                                          <p:spTgt spid="7175"/>
                                        </p:tgtEl>
                                        <p:attrNameLst>
                                          <p:attrName>style.color</p:attrName>
                                        </p:attrNameLst>
                                      </p:cBhvr>
                                      <p:to>
                                        <p:clrVal>
                                          <a:srgbClr val="FF0000"/>
                                        </p:clrVal>
                                      </p:to>
                                    </p:set>
                                    <p:set>
                                      <p:cBhvr>
                                        <p:cTn id="17" dur="1000" fill="hold"/>
                                        <p:tgtEl>
                                          <p:spTgt spid="7175"/>
                                        </p:tgtEl>
                                        <p:attrNameLst>
                                          <p:attrName>fillcolor</p:attrName>
                                        </p:attrNameLst>
                                      </p:cBhvr>
                                      <p:to>
                                        <p:clrVal>
                                          <a:srgbClr val="FF0000"/>
                                        </p:clrVal>
                                      </p:to>
                                    </p:set>
                                    <p:set>
                                      <p:cBhvr>
                                        <p:cTn id="18" dur="1000" fill="hold"/>
                                        <p:tgtEl>
                                          <p:spTgt spid="71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4" grpId="0"/>
      <p:bldP spid="717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smtClean="0"/>
              <a:t>Đoạn 3 </a:t>
            </a:r>
          </a:p>
        </p:txBody>
      </p:sp>
      <p:sp>
        <p:nvSpPr>
          <p:cNvPr id="7171" name="Text Box 4"/>
          <p:cNvSpPr txBox="1">
            <a:spLocks noChangeArrowheads="1"/>
          </p:cNvSpPr>
          <p:nvPr/>
        </p:nvSpPr>
        <p:spPr bwMode="auto">
          <a:xfrm>
            <a:off x="990600" y="2344738"/>
            <a:ext cx="8153400" cy="519112"/>
          </a:xfrm>
          <a:prstGeom prst="rect">
            <a:avLst/>
          </a:prstGeom>
          <a:noFill/>
          <a:ln w="9525">
            <a:noFill/>
            <a:miter lim="800000"/>
            <a:headEnd/>
            <a:tailEnd/>
          </a:ln>
        </p:spPr>
        <p:txBody>
          <a:bodyPr>
            <a:spAutoFit/>
          </a:bodyPr>
          <a:lstStyle/>
          <a:p>
            <a:pPr eaLnBrk="1" hangingPunct="1">
              <a:spcBef>
                <a:spcPct val="50000"/>
              </a:spcBef>
            </a:pPr>
            <a:r>
              <a:rPr lang="en-US" sz="2800">
                <a:latin typeface="Arial" charset="0"/>
              </a:rPr>
              <a:t>   Chỉ cần điểm qua tên một số tác phẩm cũng đủ </a:t>
            </a:r>
          </a:p>
        </p:txBody>
      </p:sp>
      <p:sp>
        <p:nvSpPr>
          <p:cNvPr id="7172" name="Text Box 6"/>
          <p:cNvSpPr txBox="1">
            <a:spLocks noChangeArrowheads="1"/>
          </p:cNvSpPr>
          <p:nvPr/>
        </p:nvSpPr>
        <p:spPr bwMode="auto">
          <a:xfrm>
            <a:off x="762000" y="2895600"/>
            <a:ext cx="990600" cy="519113"/>
          </a:xfrm>
          <a:prstGeom prst="rect">
            <a:avLst/>
          </a:prstGeom>
          <a:noFill/>
          <a:ln w="9525">
            <a:noFill/>
            <a:miter lim="800000"/>
            <a:headEnd/>
            <a:tailEnd/>
          </a:ln>
        </p:spPr>
        <p:txBody>
          <a:bodyPr>
            <a:spAutoFit/>
          </a:bodyPr>
          <a:lstStyle/>
          <a:p>
            <a:pPr eaLnBrk="1" hangingPunct="1">
              <a:spcBef>
                <a:spcPct val="50000"/>
              </a:spcBef>
            </a:pPr>
            <a:r>
              <a:rPr lang="en-US" sz="2800">
                <a:latin typeface="Arial" charset="0"/>
              </a:rPr>
              <a:t>thấy</a:t>
            </a:r>
          </a:p>
        </p:txBody>
      </p:sp>
      <p:sp>
        <p:nvSpPr>
          <p:cNvPr id="8199" name="Text Box 7"/>
          <p:cNvSpPr txBox="1">
            <a:spLocks noChangeArrowheads="1"/>
          </p:cNvSpPr>
          <p:nvPr/>
        </p:nvSpPr>
        <p:spPr bwMode="auto">
          <a:xfrm>
            <a:off x="1524000" y="2878138"/>
            <a:ext cx="7391400" cy="519112"/>
          </a:xfrm>
          <a:prstGeom prst="rect">
            <a:avLst/>
          </a:prstGeom>
          <a:noFill/>
          <a:ln w="9525">
            <a:noFill/>
            <a:miter lim="800000"/>
            <a:headEnd/>
            <a:tailEnd/>
          </a:ln>
        </p:spPr>
        <p:txBody>
          <a:bodyPr>
            <a:spAutoFit/>
          </a:bodyPr>
          <a:lstStyle/>
          <a:p>
            <a:pPr eaLnBrk="1" hangingPunct="1">
              <a:spcBef>
                <a:spcPct val="50000"/>
              </a:spcBef>
            </a:pPr>
            <a:r>
              <a:rPr lang="en-US" sz="2800">
                <a:latin typeface="Arial" charset="0"/>
              </a:rPr>
              <a:t>kiến thức của các em về an toàn , đặc biệt là</a:t>
            </a:r>
          </a:p>
        </p:txBody>
      </p:sp>
      <p:sp>
        <p:nvSpPr>
          <p:cNvPr id="8200" name="Text Box 8"/>
          <p:cNvSpPr txBox="1">
            <a:spLocks noChangeArrowheads="1"/>
          </p:cNvSpPr>
          <p:nvPr/>
        </p:nvSpPr>
        <p:spPr bwMode="auto">
          <a:xfrm>
            <a:off x="762000" y="3335338"/>
            <a:ext cx="5867400" cy="519112"/>
          </a:xfrm>
          <a:prstGeom prst="rect">
            <a:avLst/>
          </a:prstGeom>
          <a:noFill/>
          <a:ln w="9525">
            <a:noFill/>
            <a:miter lim="800000"/>
            <a:headEnd/>
            <a:tailEnd/>
          </a:ln>
        </p:spPr>
        <p:txBody>
          <a:bodyPr>
            <a:spAutoFit/>
          </a:bodyPr>
          <a:lstStyle/>
          <a:p>
            <a:pPr eaLnBrk="1" hangingPunct="1">
              <a:spcBef>
                <a:spcPct val="50000"/>
              </a:spcBef>
            </a:pPr>
            <a:r>
              <a:rPr lang="en-US" sz="2800">
                <a:latin typeface="Arial" charset="0"/>
              </a:rPr>
              <a:t>an toàn giao thông , thật phong phú</a:t>
            </a:r>
          </a:p>
        </p:txBody>
      </p:sp>
      <p:sp>
        <p:nvSpPr>
          <p:cNvPr id="7175" name="Text Box 9"/>
          <p:cNvSpPr txBox="1">
            <a:spLocks noChangeArrowheads="1"/>
          </p:cNvSpPr>
          <p:nvPr/>
        </p:nvSpPr>
        <p:spPr bwMode="auto">
          <a:xfrm>
            <a:off x="6477000" y="3335338"/>
            <a:ext cx="2667000" cy="519112"/>
          </a:xfrm>
          <a:prstGeom prst="rect">
            <a:avLst/>
          </a:prstGeom>
          <a:noFill/>
          <a:ln w="9525">
            <a:noFill/>
            <a:miter lim="800000"/>
            <a:headEnd/>
            <a:tailEnd/>
          </a:ln>
        </p:spPr>
        <p:txBody>
          <a:bodyPr>
            <a:spAutoFit/>
          </a:bodyPr>
          <a:lstStyle/>
          <a:p>
            <a:pPr eaLnBrk="1" hangingPunct="1">
              <a:spcBef>
                <a:spcPct val="50000"/>
              </a:spcBef>
            </a:pPr>
            <a:r>
              <a:rPr lang="en-US" sz="2800">
                <a:latin typeface="Arial" charset="0"/>
              </a:rPr>
              <a:t>: Đội mũ bảo</a:t>
            </a:r>
          </a:p>
        </p:txBody>
      </p:sp>
      <p:sp>
        <p:nvSpPr>
          <p:cNvPr id="7176" name="Text Box 10"/>
          <p:cNvSpPr txBox="1">
            <a:spLocks noChangeArrowheads="1"/>
          </p:cNvSpPr>
          <p:nvPr/>
        </p:nvSpPr>
        <p:spPr bwMode="auto">
          <a:xfrm>
            <a:off x="762000" y="4325938"/>
            <a:ext cx="8305800" cy="519112"/>
          </a:xfrm>
          <a:prstGeom prst="rect">
            <a:avLst/>
          </a:prstGeom>
          <a:noFill/>
          <a:ln w="9525">
            <a:noFill/>
            <a:miter lim="800000"/>
            <a:headEnd/>
            <a:tailEnd/>
          </a:ln>
        </p:spPr>
        <p:txBody>
          <a:bodyPr>
            <a:spAutoFit/>
          </a:bodyPr>
          <a:lstStyle/>
          <a:p>
            <a:pPr eaLnBrk="1" hangingPunct="1">
              <a:spcBef>
                <a:spcPct val="50000"/>
              </a:spcBef>
            </a:pPr>
            <a:r>
              <a:rPr lang="en-US" sz="2800">
                <a:latin typeface="Arial" charset="0"/>
              </a:rPr>
              <a:t>đặc biệt) , Gia đình em được bảo vệ an toàn ( Tạ</a:t>
            </a:r>
          </a:p>
        </p:txBody>
      </p:sp>
      <p:sp>
        <p:nvSpPr>
          <p:cNvPr id="7177" name="Text Box 11"/>
          <p:cNvSpPr txBox="1">
            <a:spLocks noChangeArrowheads="1"/>
          </p:cNvSpPr>
          <p:nvPr/>
        </p:nvSpPr>
        <p:spPr bwMode="auto">
          <a:xfrm>
            <a:off x="914400" y="4783138"/>
            <a:ext cx="8077200" cy="519112"/>
          </a:xfrm>
          <a:prstGeom prst="rect">
            <a:avLst/>
          </a:prstGeom>
          <a:noFill/>
          <a:ln w="9525">
            <a:noFill/>
            <a:miter lim="800000"/>
            <a:headEnd/>
            <a:tailEnd/>
          </a:ln>
        </p:spPr>
        <p:txBody>
          <a:bodyPr>
            <a:spAutoFit/>
          </a:bodyPr>
          <a:lstStyle/>
          <a:p>
            <a:pPr eaLnBrk="1" hangingPunct="1">
              <a:spcBef>
                <a:spcPct val="50000"/>
              </a:spcBef>
            </a:pPr>
            <a:r>
              <a:rPr lang="en-US" sz="2800">
                <a:latin typeface="Arial" charset="0"/>
              </a:rPr>
              <a:t>Bích Ngọc , 9 tuổi , giải nhất) , Trẻ em không nên</a:t>
            </a:r>
          </a:p>
        </p:txBody>
      </p:sp>
      <p:sp>
        <p:nvSpPr>
          <p:cNvPr id="7178" name="Text Box 12"/>
          <p:cNvSpPr txBox="1">
            <a:spLocks noChangeArrowheads="1"/>
          </p:cNvSpPr>
          <p:nvPr/>
        </p:nvSpPr>
        <p:spPr bwMode="auto">
          <a:xfrm>
            <a:off x="685800" y="5240338"/>
            <a:ext cx="8458200" cy="519112"/>
          </a:xfrm>
          <a:prstGeom prst="rect">
            <a:avLst/>
          </a:prstGeom>
          <a:noFill/>
          <a:ln w="9525">
            <a:noFill/>
            <a:miter lim="800000"/>
            <a:headEnd/>
            <a:tailEnd/>
          </a:ln>
        </p:spPr>
        <p:txBody>
          <a:bodyPr>
            <a:spAutoFit/>
          </a:bodyPr>
          <a:lstStyle/>
          <a:p>
            <a:pPr eaLnBrk="1" hangingPunct="1">
              <a:spcBef>
                <a:spcPct val="50000"/>
              </a:spcBef>
            </a:pPr>
            <a:r>
              <a:rPr lang="en-US" sz="2800">
                <a:latin typeface="Arial" charset="0"/>
              </a:rPr>
              <a:t>đi xe đạp trên đường ( Nguyễn Thuý Mai Dung , 7 </a:t>
            </a:r>
          </a:p>
        </p:txBody>
      </p:sp>
      <p:sp>
        <p:nvSpPr>
          <p:cNvPr id="7179" name="Text Box 13"/>
          <p:cNvSpPr txBox="1">
            <a:spLocks noChangeArrowheads="1"/>
          </p:cNvSpPr>
          <p:nvPr/>
        </p:nvSpPr>
        <p:spPr bwMode="auto">
          <a:xfrm>
            <a:off x="685800" y="5773738"/>
            <a:ext cx="8610600" cy="519112"/>
          </a:xfrm>
          <a:prstGeom prst="rect">
            <a:avLst/>
          </a:prstGeom>
          <a:noFill/>
          <a:ln w="9525">
            <a:noFill/>
            <a:miter lim="800000"/>
            <a:headEnd/>
            <a:tailEnd/>
          </a:ln>
        </p:spPr>
        <p:txBody>
          <a:bodyPr>
            <a:spAutoFit/>
          </a:bodyPr>
          <a:lstStyle/>
          <a:p>
            <a:pPr eaLnBrk="1" hangingPunct="1">
              <a:spcBef>
                <a:spcPct val="50000"/>
              </a:spcBef>
            </a:pPr>
            <a:r>
              <a:rPr lang="en-US" sz="2800">
                <a:latin typeface="Arial" charset="0"/>
              </a:rPr>
              <a:t>tuổi , giải ba). Chở ba người là không được ( Nguyễn</a:t>
            </a:r>
          </a:p>
        </p:txBody>
      </p:sp>
      <p:sp>
        <p:nvSpPr>
          <p:cNvPr id="7180" name="Text Box 14"/>
          <p:cNvSpPr txBox="1">
            <a:spLocks noChangeArrowheads="1"/>
          </p:cNvSpPr>
          <p:nvPr/>
        </p:nvSpPr>
        <p:spPr bwMode="auto">
          <a:xfrm>
            <a:off x="762000" y="6307138"/>
            <a:ext cx="8382000" cy="1160462"/>
          </a:xfrm>
          <a:prstGeom prst="rect">
            <a:avLst/>
          </a:prstGeom>
          <a:noFill/>
          <a:ln w="9525">
            <a:noFill/>
            <a:miter lim="800000"/>
            <a:headEnd/>
            <a:tailEnd/>
          </a:ln>
        </p:spPr>
        <p:txBody>
          <a:bodyPr>
            <a:spAutoFit/>
          </a:bodyPr>
          <a:lstStyle/>
          <a:p>
            <a:pPr eaLnBrk="1" hangingPunct="1">
              <a:spcBef>
                <a:spcPct val="50000"/>
              </a:spcBef>
            </a:pPr>
            <a:r>
              <a:rPr lang="en-US" sz="2800">
                <a:latin typeface="Arial" charset="0"/>
              </a:rPr>
              <a:t> Ngọc Lan Dung , 12 tuổi , giải ba),…</a:t>
            </a:r>
          </a:p>
          <a:p>
            <a:pPr eaLnBrk="1" hangingPunct="1">
              <a:spcBef>
                <a:spcPct val="50000"/>
              </a:spcBef>
            </a:pPr>
            <a:endParaRPr lang="en-US" sz="2800">
              <a:latin typeface="Arial" charset="0"/>
            </a:endParaRPr>
          </a:p>
        </p:txBody>
      </p:sp>
      <p:sp>
        <p:nvSpPr>
          <p:cNvPr id="7181" name="Text Box 15"/>
          <p:cNvSpPr txBox="1">
            <a:spLocks noChangeArrowheads="1"/>
          </p:cNvSpPr>
          <p:nvPr/>
        </p:nvSpPr>
        <p:spPr bwMode="auto">
          <a:xfrm>
            <a:off x="685800" y="3792538"/>
            <a:ext cx="8305800" cy="519112"/>
          </a:xfrm>
          <a:prstGeom prst="rect">
            <a:avLst/>
          </a:prstGeom>
          <a:noFill/>
          <a:ln w="9525">
            <a:noFill/>
            <a:miter lim="800000"/>
            <a:headEnd/>
            <a:tailEnd/>
          </a:ln>
        </p:spPr>
        <p:txBody>
          <a:bodyPr>
            <a:spAutoFit/>
          </a:bodyPr>
          <a:lstStyle/>
          <a:p>
            <a:pPr eaLnBrk="1" hangingPunct="1">
              <a:spcBef>
                <a:spcPct val="50000"/>
              </a:spcBef>
            </a:pPr>
            <a:r>
              <a:rPr lang="en-US" sz="2800">
                <a:latin typeface="Arial" charset="0"/>
              </a:rPr>
              <a:t>hiểm là tốt nhất (Hoàng Minh Uyên , 10 tuổi , giải</a:t>
            </a:r>
          </a:p>
        </p:txBody>
      </p:sp>
      <p:sp>
        <p:nvSpPr>
          <p:cNvPr id="7182" name="AutoShape 17"/>
          <p:cNvSpPr>
            <a:spLocks noChangeArrowheads="1"/>
          </p:cNvSpPr>
          <p:nvPr/>
        </p:nvSpPr>
        <p:spPr bwMode="auto">
          <a:xfrm>
            <a:off x="1979613" y="0"/>
            <a:ext cx="5945187" cy="457200"/>
          </a:xfrm>
          <a:prstGeom prst="roundRect">
            <a:avLst>
              <a:gd name="adj" fmla="val 21667"/>
            </a:avLst>
          </a:prstGeom>
          <a:noFill/>
          <a:ln w="9525">
            <a:noFill/>
            <a:round/>
            <a:headEnd/>
            <a:tailEnd/>
          </a:ln>
        </p:spPr>
        <p:txBody>
          <a:bodyPr anchor="b"/>
          <a:lstStyle/>
          <a:p>
            <a:pPr eaLnBrk="1" hangingPunct="1">
              <a:lnSpc>
                <a:spcPct val="90000"/>
              </a:lnSpc>
            </a:pPr>
            <a:endParaRPr lang="en-US" sz="2800" b="1">
              <a:solidFill>
                <a:schemeClr val="tx2"/>
              </a:solidFill>
              <a:latin typeface="Arial" charset="0"/>
            </a:endParaRPr>
          </a:p>
        </p:txBody>
      </p:sp>
      <p:sp>
        <p:nvSpPr>
          <p:cNvPr id="7183" name="AutoShape 18"/>
          <p:cNvSpPr>
            <a:spLocks noChangeArrowheads="1"/>
          </p:cNvSpPr>
          <p:nvPr/>
        </p:nvSpPr>
        <p:spPr bwMode="auto">
          <a:xfrm>
            <a:off x="3351213" y="457200"/>
            <a:ext cx="5792787" cy="457200"/>
          </a:xfrm>
          <a:prstGeom prst="roundRect">
            <a:avLst>
              <a:gd name="adj" fmla="val 21667"/>
            </a:avLst>
          </a:prstGeom>
          <a:noFill/>
          <a:ln w="9525">
            <a:noFill/>
            <a:round/>
            <a:headEnd/>
            <a:tailEnd/>
          </a:ln>
        </p:spPr>
        <p:txBody>
          <a:bodyPr anchor="b"/>
          <a:lstStyle/>
          <a:p>
            <a:pPr eaLnBrk="1" hangingPunct="1">
              <a:lnSpc>
                <a:spcPct val="90000"/>
              </a:lnSpc>
            </a:pPr>
            <a:r>
              <a:rPr lang="en-US" sz="2800" b="1">
                <a:solidFill>
                  <a:schemeClr val="tx2"/>
                </a:solidFill>
                <a:latin typeface="Arial" charset="0"/>
              </a:rPr>
              <a:t>Tập làm văn: Tóm tắt tin tức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1000" fill="hold"/>
                                        <p:tgtEl>
                                          <p:spTgt spid="8199"/>
                                        </p:tgtEl>
                                        <p:attrNameLst>
                                          <p:attrName>style.color</p:attrName>
                                        </p:attrNameLst>
                                      </p:cBhvr>
                                      <p:to>
                                        <p:clrVal>
                                          <a:srgbClr val="FF0000"/>
                                        </p:clrVal>
                                      </p:to>
                                    </p:set>
                                    <p:set>
                                      <p:cBhvr>
                                        <p:cTn id="7" dur="1000" fill="hold"/>
                                        <p:tgtEl>
                                          <p:spTgt spid="8199"/>
                                        </p:tgtEl>
                                        <p:attrNameLst>
                                          <p:attrName>fillcolor</p:attrName>
                                        </p:attrNameLst>
                                      </p:cBhvr>
                                      <p:to>
                                        <p:clrVal>
                                          <a:srgbClr val="FF0000"/>
                                        </p:clrVal>
                                      </p:to>
                                    </p:set>
                                    <p:set>
                                      <p:cBhvr>
                                        <p:cTn id="8" dur="1000" fill="hold"/>
                                        <p:tgtEl>
                                          <p:spTgt spid="8199"/>
                                        </p:tgtEl>
                                        <p:attrNameLst>
                                          <p:attrName>fill.type</p:attrName>
                                        </p:attrNameLst>
                                      </p:cBhvr>
                                      <p:to>
                                        <p:strVal val="solid"/>
                                      </p:to>
                                    </p:set>
                                  </p:childTnLst>
                                </p:cTn>
                              </p:par>
                            </p:childTnLst>
                          </p:cTn>
                        </p:par>
                        <p:par>
                          <p:cTn id="9" fill="hold" nodeType="afterGroup">
                            <p:stCondLst>
                              <p:cond delay="2320"/>
                            </p:stCondLst>
                            <p:childTnLst>
                              <p:par>
                                <p:cTn id="10" presetID="16" presetClass="emph" presetSubtype="0" fill="hold" grpId="0" nodeType="afterEffect">
                                  <p:stCondLst>
                                    <p:cond delay="0"/>
                                  </p:stCondLst>
                                  <p:iterate type="lt">
                                    <p:tmPct val="4000"/>
                                  </p:iterate>
                                  <p:childTnLst>
                                    <p:set>
                                      <p:cBhvr override="childStyle">
                                        <p:cTn id="11" dur="1000" fill="hold"/>
                                        <p:tgtEl>
                                          <p:spTgt spid="8200"/>
                                        </p:tgtEl>
                                        <p:attrNameLst>
                                          <p:attrName>style.color</p:attrName>
                                        </p:attrNameLst>
                                      </p:cBhvr>
                                      <p:to>
                                        <p:clrVal>
                                          <a:srgbClr val="FF0000"/>
                                        </p:clrVal>
                                      </p:to>
                                    </p:set>
                                    <p:set>
                                      <p:cBhvr>
                                        <p:cTn id="12" dur="1000" fill="hold"/>
                                        <p:tgtEl>
                                          <p:spTgt spid="8200"/>
                                        </p:tgtEl>
                                        <p:attrNameLst>
                                          <p:attrName>fillcolor</p:attrName>
                                        </p:attrNameLst>
                                      </p:cBhvr>
                                      <p:to>
                                        <p:clrVal>
                                          <a:srgbClr val="FF0000"/>
                                        </p:clrVal>
                                      </p:to>
                                    </p:set>
                                    <p:set>
                                      <p:cBhvr>
                                        <p:cTn id="13" dur="1000" fill="hold"/>
                                        <p:tgtEl>
                                          <p:spTgt spid="82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en-US" smtClean="0"/>
              <a:t>Đoạn 4</a:t>
            </a:r>
          </a:p>
        </p:txBody>
      </p:sp>
      <p:sp>
        <p:nvSpPr>
          <p:cNvPr id="8195" name="Text Box 4"/>
          <p:cNvSpPr txBox="1">
            <a:spLocks noChangeArrowheads="1"/>
          </p:cNvSpPr>
          <p:nvPr/>
        </p:nvSpPr>
        <p:spPr bwMode="auto">
          <a:xfrm>
            <a:off x="838200" y="2743200"/>
            <a:ext cx="8458200" cy="2227263"/>
          </a:xfrm>
          <a:prstGeom prst="rect">
            <a:avLst/>
          </a:prstGeom>
          <a:noFill/>
          <a:ln w="9525">
            <a:noFill/>
            <a:miter lim="800000"/>
            <a:headEnd/>
            <a:tailEnd/>
          </a:ln>
        </p:spPr>
        <p:txBody>
          <a:bodyPr>
            <a:spAutoFit/>
          </a:bodyPr>
          <a:lstStyle/>
          <a:p>
            <a:pPr eaLnBrk="1" hangingPunct="1">
              <a:spcBef>
                <a:spcPct val="50000"/>
              </a:spcBef>
            </a:pPr>
            <a:r>
              <a:rPr lang="en-US" sz="2800">
                <a:latin typeface="Arial" charset="0"/>
              </a:rPr>
              <a:t>60 bức tranh được chọn treo ở triển lãm ( trong đó có 46 bức đoạt giải ) đã làm nên một phòng tranh đẹp : màu sắc tươi tắn , bố cục rỏ ràng , ý tưởng hồn nhiên , trong sáng mà sâu sắc, Các hoạ sĩ nhỏ tuổi  chẳng những có nhận thức đứng về phòng </a:t>
            </a:r>
          </a:p>
        </p:txBody>
      </p:sp>
      <p:sp>
        <p:nvSpPr>
          <p:cNvPr id="8196" name="Text Box 6"/>
          <p:cNvSpPr txBox="1">
            <a:spLocks noChangeArrowheads="1"/>
          </p:cNvSpPr>
          <p:nvPr/>
        </p:nvSpPr>
        <p:spPr bwMode="auto">
          <a:xfrm>
            <a:off x="838200" y="4953000"/>
            <a:ext cx="4191000" cy="519113"/>
          </a:xfrm>
          <a:prstGeom prst="rect">
            <a:avLst/>
          </a:prstGeom>
          <a:noFill/>
          <a:ln w="9525">
            <a:noFill/>
            <a:miter lim="800000"/>
            <a:headEnd/>
            <a:tailEnd/>
          </a:ln>
        </p:spPr>
        <p:txBody>
          <a:bodyPr>
            <a:spAutoFit/>
          </a:bodyPr>
          <a:lstStyle/>
          <a:p>
            <a:pPr eaLnBrk="1" hangingPunct="1">
              <a:spcBef>
                <a:spcPct val="50000"/>
              </a:spcBef>
            </a:pPr>
            <a:r>
              <a:rPr lang="en-US" sz="2800">
                <a:latin typeface="Arial" charset="0"/>
              </a:rPr>
              <a:t>tránh tai nạn mà còn</a:t>
            </a:r>
          </a:p>
        </p:txBody>
      </p:sp>
      <p:sp>
        <p:nvSpPr>
          <p:cNvPr id="9223" name="Text Box 7"/>
          <p:cNvSpPr txBox="1">
            <a:spLocks noChangeArrowheads="1"/>
          </p:cNvSpPr>
          <p:nvPr/>
        </p:nvSpPr>
        <p:spPr bwMode="auto">
          <a:xfrm>
            <a:off x="4191000" y="4953000"/>
            <a:ext cx="5334000" cy="519113"/>
          </a:xfrm>
          <a:prstGeom prst="rect">
            <a:avLst/>
          </a:prstGeom>
          <a:noFill/>
          <a:ln w="9525">
            <a:noFill/>
            <a:miter lim="800000"/>
            <a:headEnd/>
            <a:tailEnd/>
          </a:ln>
        </p:spPr>
        <p:txBody>
          <a:bodyPr>
            <a:spAutoFit/>
          </a:bodyPr>
          <a:lstStyle/>
          <a:p>
            <a:pPr eaLnBrk="1" hangingPunct="1">
              <a:spcBef>
                <a:spcPct val="50000"/>
              </a:spcBef>
            </a:pPr>
            <a:r>
              <a:rPr lang="en-US" sz="2800">
                <a:latin typeface="Arial" charset="0"/>
              </a:rPr>
              <a:t>biết thể hiện bằng ngôn ngữ</a:t>
            </a:r>
          </a:p>
        </p:txBody>
      </p:sp>
      <p:sp>
        <p:nvSpPr>
          <p:cNvPr id="9224" name="Text Box 8"/>
          <p:cNvSpPr txBox="1">
            <a:spLocks noChangeArrowheads="1"/>
          </p:cNvSpPr>
          <p:nvPr/>
        </p:nvSpPr>
        <p:spPr bwMode="auto">
          <a:xfrm>
            <a:off x="838200" y="5486400"/>
            <a:ext cx="6096000" cy="519113"/>
          </a:xfrm>
          <a:prstGeom prst="rect">
            <a:avLst/>
          </a:prstGeom>
          <a:noFill/>
          <a:ln w="9525">
            <a:noFill/>
            <a:miter lim="800000"/>
            <a:headEnd/>
            <a:tailEnd/>
          </a:ln>
        </p:spPr>
        <p:txBody>
          <a:bodyPr>
            <a:spAutoFit/>
          </a:bodyPr>
          <a:lstStyle/>
          <a:p>
            <a:pPr eaLnBrk="1" hangingPunct="1">
              <a:spcBef>
                <a:spcPct val="50000"/>
              </a:spcBef>
            </a:pPr>
            <a:r>
              <a:rPr lang="en-US" sz="2800">
                <a:latin typeface="Arial" charset="0"/>
              </a:rPr>
              <a:t>hội hoạ sáng tạo đến bất ngờ.</a:t>
            </a:r>
          </a:p>
        </p:txBody>
      </p:sp>
      <p:sp>
        <p:nvSpPr>
          <p:cNvPr id="8199" name="AutoShape 9"/>
          <p:cNvSpPr>
            <a:spLocks noChangeArrowheads="1"/>
          </p:cNvSpPr>
          <p:nvPr/>
        </p:nvSpPr>
        <p:spPr bwMode="auto">
          <a:xfrm>
            <a:off x="1979613" y="0"/>
            <a:ext cx="5945187" cy="457200"/>
          </a:xfrm>
          <a:prstGeom prst="roundRect">
            <a:avLst>
              <a:gd name="adj" fmla="val 21667"/>
            </a:avLst>
          </a:prstGeom>
          <a:noFill/>
          <a:ln w="9525">
            <a:noFill/>
            <a:round/>
            <a:headEnd/>
            <a:tailEnd/>
          </a:ln>
        </p:spPr>
        <p:txBody>
          <a:bodyPr anchor="b"/>
          <a:lstStyle/>
          <a:p>
            <a:pPr eaLnBrk="1" hangingPunct="1">
              <a:lnSpc>
                <a:spcPct val="90000"/>
              </a:lnSpc>
            </a:pPr>
            <a:endParaRPr lang="en-US" sz="2800" b="1">
              <a:solidFill>
                <a:schemeClr val="tx2"/>
              </a:solidFill>
              <a:latin typeface="Arial" charset="0"/>
            </a:endParaRPr>
          </a:p>
        </p:txBody>
      </p:sp>
      <p:sp>
        <p:nvSpPr>
          <p:cNvPr id="8200" name="AutoShape 10"/>
          <p:cNvSpPr>
            <a:spLocks noChangeArrowheads="1"/>
          </p:cNvSpPr>
          <p:nvPr/>
        </p:nvSpPr>
        <p:spPr bwMode="auto">
          <a:xfrm>
            <a:off x="3351213" y="457200"/>
            <a:ext cx="5792787" cy="457200"/>
          </a:xfrm>
          <a:prstGeom prst="roundRect">
            <a:avLst>
              <a:gd name="adj" fmla="val 21667"/>
            </a:avLst>
          </a:prstGeom>
          <a:noFill/>
          <a:ln w="9525">
            <a:noFill/>
            <a:round/>
            <a:headEnd/>
            <a:tailEnd/>
          </a:ln>
        </p:spPr>
        <p:txBody>
          <a:bodyPr anchor="b"/>
          <a:lstStyle/>
          <a:p>
            <a:pPr eaLnBrk="1" hangingPunct="1">
              <a:lnSpc>
                <a:spcPct val="90000"/>
              </a:lnSpc>
            </a:pPr>
            <a:r>
              <a:rPr lang="en-US" sz="2800" b="1">
                <a:solidFill>
                  <a:schemeClr val="tx2"/>
                </a:solidFill>
                <a:latin typeface="Arial" charset="0"/>
              </a:rPr>
              <a:t>Tập làm văn: Tóm tắt tin tức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1000" fill="hold"/>
                                        <p:tgtEl>
                                          <p:spTgt spid="9223"/>
                                        </p:tgtEl>
                                        <p:attrNameLst>
                                          <p:attrName>style.color</p:attrName>
                                        </p:attrNameLst>
                                      </p:cBhvr>
                                      <p:to>
                                        <p:clrVal>
                                          <a:srgbClr val="FF0000"/>
                                        </p:clrVal>
                                      </p:to>
                                    </p:set>
                                    <p:set>
                                      <p:cBhvr>
                                        <p:cTn id="7" dur="1000" fill="hold"/>
                                        <p:tgtEl>
                                          <p:spTgt spid="9223"/>
                                        </p:tgtEl>
                                        <p:attrNameLst>
                                          <p:attrName>fillcolor</p:attrName>
                                        </p:attrNameLst>
                                      </p:cBhvr>
                                      <p:to>
                                        <p:clrVal>
                                          <a:srgbClr val="FF0000"/>
                                        </p:clrVal>
                                      </p:to>
                                    </p:set>
                                    <p:set>
                                      <p:cBhvr>
                                        <p:cTn id="8" dur="1000" fill="hold"/>
                                        <p:tgtEl>
                                          <p:spTgt spid="9223"/>
                                        </p:tgtEl>
                                        <p:attrNameLst>
                                          <p:attrName>fill.type</p:attrName>
                                        </p:attrNameLst>
                                      </p:cBhvr>
                                      <p:to>
                                        <p:strVal val="solid"/>
                                      </p:to>
                                    </p:set>
                                  </p:childTnLst>
                                </p:cTn>
                              </p:par>
                            </p:childTnLst>
                          </p:cTn>
                        </p:par>
                        <p:par>
                          <p:cTn id="9" fill="hold" nodeType="afterGroup">
                            <p:stCondLst>
                              <p:cond delay="1840"/>
                            </p:stCondLst>
                            <p:childTnLst>
                              <p:par>
                                <p:cTn id="10" presetID="16" presetClass="emph" presetSubtype="0" fill="hold" grpId="0" nodeType="afterEffect">
                                  <p:stCondLst>
                                    <p:cond delay="0"/>
                                  </p:stCondLst>
                                  <p:iterate type="lt">
                                    <p:tmPct val="4000"/>
                                  </p:iterate>
                                  <p:childTnLst>
                                    <p:set>
                                      <p:cBhvr override="childStyle">
                                        <p:cTn id="11" dur="1000" fill="hold"/>
                                        <p:tgtEl>
                                          <p:spTgt spid="9224"/>
                                        </p:tgtEl>
                                        <p:attrNameLst>
                                          <p:attrName>style.color</p:attrName>
                                        </p:attrNameLst>
                                      </p:cBhvr>
                                      <p:to>
                                        <p:clrVal>
                                          <a:srgbClr val="FF0000"/>
                                        </p:clrVal>
                                      </p:to>
                                    </p:set>
                                    <p:set>
                                      <p:cBhvr>
                                        <p:cTn id="12" dur="1000" fill="hold"/>
                                        <p:tgtEl>
                                          <p:spTgt spid="9224"/>
                                        </p:tgtEl>
                                        <p:attrNameLst>
                                          <p:attrName>fillcolor</p:attrName>
                                        </p:attrNameLst>
                                      </p:cBhvr>
                                      <p:to>
                                        <p:clrVal>
                                          <a:srgbClr val="FF0000"/>
                                        </p:clrVal>
                                      </p:to>
                                    </p:set>
                                    <p:set>
                                      <p:cBhvr>
                                        <p:cTn id="13" dur="1000" fill="hold"/>
                                        <p:tgtEl>
                                          <p:spTgt spid="92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308" name="Group 68"/>
          <p:cNvGraphicFramePr>
            <a:graphicFrameLocks noGrp="1"/>
          </p:cNvGraphicFramePr>
          <p:nvPr>
            <p:ph/>
          </p:nvPr>
        </p:nvGraphicFramePr>
        <p:xfrm>
          <a:off x="762000" y="990600"/>
          <a:ext cx="7924800" cy="3700463"/>
        </p:xfrm>
        <a:graphic>
          <a:graphicData uri="http://schemas.openxmlformats.org/drawingml/2006/table">
            <a:tbl>
              <a:tblPr/>
              <a:tblGrid>
                <a:gridCol w="1100138"/>
                <a:gridCol w="6824662"/>
              </a:tblGrid>
              <a:tr h="442913">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rPr>
                        <a:t>Đoạn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rPr>
                        <a:t>Tóm tắt mỗi đoạn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13">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rPr>
                        <a:t>UNICEF , báo thiếu niên Tiền phong vừa tổng kết cuộc thi vẽ </a:t>
                      </a:r>
                      <a:r>
                        <a:rPr kumimoji="0" lang="en-US" sz="2000" b="1" i="1" u="none" strike="noStrike" cap="none" normalizeH="0" baseline="0" smtClean="0">
                          <a:ln>
                            <a:noFill/>
                          </a:ln>
                          <a:solidFill>
                            <a:schemeClr val="tx1"/>
                          </a:solidFill>
                          <a:effectLst/>
                          <a:latin typeface="Arial" charset="0"/>
                        </a:rPr>
                        <a:t>Em muốn sống an toàn</a:t>
                      </a:r>
                      <a:r>
                        <a:rPr kumimoji="0" lang="en-US" sz="2000" b="1" i="0" u="none" strike="noStrike" cap="none" normalizeH="0" baseline="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265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rPr>
                        <a:t>Trong 4 tháng có 50 000 bức tranh của thiếu nhi gửi về.</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1063">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rPr>
                        <a:t>Kiến thức của thiếu nhi về an toàn , đặc biệt là an toàn giao thông rất phong phú.</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rPr>
                        <a:t>Biết thể hiện bằng ngôn ngữ hội hoạ sáng tạo đến bất ngờ.</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301" name="Text Box 61"/>
          <p:cNvSpPr txBox="1">
            <a:spLocks noChangeArrowheads="1"/>
          </p:cNvSpPr>
          <p:nvPr/>
        </p:nvSpPr>
        <p:spPr bwMode="auto">
          <a:xfrm>
            <a:off x="381000" y="4800600"/>
            <a:ext cx="8763000" cy="2133600"/>
          </a:xfrm>
          <a:prstGeom prst="rect">
            <a:avLst/>
          </a:prstGeom>
          <a:noFill/>
          <a:ln w="9525">
            <a:noFill/>
            <a:miter lim="800000"/>
            <a:headEnd/>
            <a:tailEnd/>
          </a:ln>
        </p:spPr>
        <p:txBody>
          <a:bodyPr>
            <a:spAutoFit/>
          </a:bodyPr>
          <a:lstStyle/>
          <a:p>
            <a:pPr eaLnBrk="1" hangingPunct="1">
              <a:spcBef>
                <a:spcPct val="20000"/>
              </a:spcBef>
            </a:pPr>
            <a:endParaRPr lang="en-US" sz="2000" b="1">
              <a:latin typeface="Arial" charset="0"/>
            </a:endParaRPr>
          </a:p>
          <a:p>
            <a:pPr eaLnBrk="1" hangingPunct="1">
              <a:spcBef>
                <a:spcPct val="20000"/>
              </a:spcBef>
            </a:pPr>
            <a:r>
              <a:rPr lang="en-US" sz="2000" b="1">
                <a:latin typeface="Arial" charset="0"/>
              </a:rPr>
              <a:t>UNICEF , báo thiếu niên Tiền phong vừa tổng kết cuộc thi vẽ </a:t>
            </a:r>
            <a:r>
              <a:rPr lang="en-US" sz="2000" b="1" i="1">
                <a:latin typeface="Arial" charset="0"/>
              </a:rPr>
              <a:t>Em muốn sống an toàn</a:t>
            </a:r>
            <a:r>
              <a:rPr lang="en-US" sz="2000" b="1">
                <a:latin typeface="Arial" charset="0"/>
              </a:rPr>
              <a:t>. Trong 4 tháng có 50 000 bức tranh của thiếu nhi gửi về. Tranh vẽ cho thấy kiến thức của thiếu nhi về an toàn rất phong phú. Các tranh dự thi có ngôn ngữ hội hoạ sáng tạo đến bất ngờ.</a:t>
            </a:r>
          </a:p>
          <a:p>
            <a:pPr eaLnBrk="1" hangingPunct="1">
              <a:spcBef>
                <a:spcPct val="50000"/>
              </a:spcBef>
            </a:pPr>
            <a:endParaRPr lang="en-US" sz="2000" b="1">
              <a:latin typeface="Arial" charset="0"/>
            </a:endParaRPr>
          </a:p>
        </p:txBody>
      </p:sp>
      <p:sp>
        <p:nvSpPr>
          <p:cNvPr id="10310" name="Text Box 70"/>
          <p:cNvSpPr txBox="1">
            <a:spLocks noChangeArrowheads="1"/>
          </p:cNvSpPr>
          <p:nvPr/>
        </p:nvSpPr>
        <p:spPr bwMode="auto">
          <a:xfrm>
            <a:off x="533400" y="4648200"/>
            <a:ext cx="3200400" cy="457200"/>
          </a:xfrm>
          <a:prstGeom prst="rect">
            <a:avLst/>
          </a:prstGeom>
          <a:noFill/>
          <a:ln w="9525">
            <a:noFill/>
            <a:miter lim="800000"/>
            <a:headEnd/>
            <a:tailEnd/>
          </a:ln>
        </p:spPr>
        <p:txBody>
          <a:bodyPr>
            <a:spAutoFit/>
          </a:bodyPr>
          <a:lstStyle/>
          <a:p>
            <a:pPr eaLnBrk="1" hangingPunct="1">
              <a:spcBef>
                <a:spcPct val="50000"/>
              </a:spcBef>
            </a:pPr>
            <a:r>
              <a:rPr lang="en-US" sz="2400" b="1">
                <a:solidFill>
                  <a:srgbClr val="FF0000"/>
                </a:solidFill>
                <a:latin typeface="Arial" charset="0"/>
              </a:rPr>
              <a:t>Tóm tắt bản tin :</a:t>
            </a:r>
          </a:p>
        </p:txBody>
      </p:sp>
      <p:sp>
        <p:nvSpPr>
          <p:cNvPr id="9240" name="AutoShape 71"/>
          <p:cNvSpPr>
            <a:spLocks noChangeArrowheads="1"/>
          </p:cNvSpPr>
          <p:nvPr/>
        </p:nvSpPr>
        <p:spPr bwMode="auto">
          <a:xfrm>
            <a:off x="1979613" y="0"/>
            <a:ext cx="5945187" cy="457200"/>
          </a:xfrm>
          <a:prstGeom prst="roundRect">
            <a:avLst>
              <a:gd name="adj" fmla="val 21667"/>
            </a:avLst>
          </a:prstGeom>
          <a:noFill/>
          <a:ln w="9525">
            <a:noFill/>
            <a:round/>
            <a:headEnd/>
            <a:tailEnd/>
          </a:ln>
        </p:spPr>
        <p:txBody>
          <a:bodyPr anchor="b"/>
          <a:lstStyle/>
          <a:p>
            <a:pPr eaLnBrk="1" hangingPunct="1">
              <a:lnSpc>
                <a:spcPct val="90000"/>
              </a:lnSpc>
            </a:pPr>
            <a:endParaRPr lang="en-US" sz="2800" b="1">
              <a:solidFill>
                <a:schemeClr val="tx2"/>
              </a:solidFill>
              <a:latin typeface="Arial" charset="0"/>
            </a:endParaRPr>
          </a:p>
        </p:txBody>
      </p:sp>
      <p:sp>
        <p:nvSpPr>
          <p:cNvPr id="9241" name="AutoShape 72"/>
          <p:cNvSpPr>
            <a:spLocks noChangeArrowheads="1"/>
          </p:cNvSpPr>
          <p:nvPr/>
        </p:nvSpPr>
        <p:spPr bwMode="auto">
          <a:xfrm>
            <a:off x="3351213" y="457200"/>
            <a:ext cx="5792787" cy="457200"/>
          </a:xfrm>
          <a:prstGeom prst="roundRect">
            <a:avLst>
              <a:gd name="adj" fmla="val 21667"/>
            </a:avLst>
          </a:prstGeom>
          <a:noFill/>
          <a:ln w="9525">
            <a:noFill/>
            <a:round/>
            <a:headEnd/>
            <a:tailEnd/>
          </a:ln>
        </p:spPr>
        <p:txBody>
          <a:bodyPr anchor="b"/>
          <a:lstStyle/>
          <a:p>
            <a:pPr eaLnBrk="1" hangingPunct="1">
              <a:lnSpc>
                <a:spcPct val="90000"/>
              </a:lnSpc>
            </a:pPr>
            <a:r>
              <a:rPr lang="en-US" sz="2800" b="1">
                <a:solidFill>
                  <a:schemeClr val="tx2"/>
                </a:solidFill>
                <a:latin typeface="Arial" charset="0"/>
              </a:rPr>
              <a:t>Tập làm văn: Tóm tắt tin tức</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310"/>
                                        </p:tgtEl>
                                        <p:attrNameLst>
                                          <p:attrName>style.visibility</p:attrName>
                                        </p:attrNameLst>
                                      </p:cBhvr>
                                      <p:to>
                                        <p:strVal val="visible"/>
                                      </p:to>
                                    </p:set>
                                    <p:anim calcmode="discrete" valueType="clr">
                                      <p:cBhvr override="childStyle">
                                        <p:cTn id="7" dur="80"/>
                                        <p:tgtEl>
                                          <p:spTgt spid="103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310"/>
                                        </p:tgtEl>
                                        <p:attrNameLst>
                                          <p:attrName>fillcolor</p:attrName>
                                        </p:attrNameLst>
                                      </p:cBhvr>
                                      <p:tavLst>
                                        <p:tav tm="0">
                                          <p:val>
                                            <p:clrVal>
                                              <a:schemeClr val="accent2"/>
                                            </p:clrVal>
                                          </p:val>
                                        </p:tav>
                                        <p:tav tm="50000">
                                          <p:val>
                                            <p:clrVal>
                                              <a:schemeClr val="hlink"/>
                                            </p:clrVal>
                                          </p:val>
                                        </p:tav>
                                      </p:tavLst>
                                    </p:anim>
                                    <p:set>
                                      <p:cBhvr>
                                        <p:cTn id="9" dur="80"/>
                                        <p:tgtEl>
                                          <p:spTgt spid="1031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301"/>
                                        </p:tgtEl>
                                        <p:attrNameLst>
                                          <p:attrName>style.visibility</p:attrName>
                                        </p:attrNameLst>
                                      </p:cBhvr>
                                      <p:to>
                                        <p:strVal val="visible"/>
                                      </p:to>
                                    </p:set>
                                    <p:anim calcmode="discrete" valueType="clr">
                                      <p:cBhvr override="childStyle">
                                        <p:cTn id="14" dur="80"/>
                                        <p:tgtEl>
                                          <p:spTgt spid="1030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301"/>
                                        </p:tgtEl>
                                        <p:attrNameLst>
                                          <p:attrName>fillcolor</p:attrName>
                                        </p:attrNameLst>
                                      </p:cBhvr>
                                      <p:tavLst>
                                        <p:tav tm="0">
                                          <p:val>
                                            <p:clrVal>
                                              <a:schemeClr val="accent2"/>
                                            </p:clrVal>
                                          </p:val>
                                        </p:tav>
                                        <p:tav tm="50000">
                                          <p:val>
                                            <p:clrVal>
                                              <a:schemeClr val="hlink"/>
                                            </p:clrVal>
                                          </p:val>
                                        </p:tav>
                                      </p:tavLst>
                                    </p:anim>
                                    <p:set>
                                      <p:cBhvr>
                                        <p:cTn id="16" dur="80"/>
                                        <p:tgtEl>
                                          <p:spTgt spid="103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1" grpId="0"/>
      <p:bldP spid="103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a:xfrm>
            <a:off x="838200" y="884238"/>
            <a:ext cx="7924800" cy="944562"/>
          </a:xfrm>
          <a:noFill/>
        </p:spPr>
        <p:txBody>
          <a:bodyPr/>
          <a:lstStyle/>
          <a:p>
            <a:pPr eaLnBrk="1" hangingPunct="1"/>
            <a:r>
              <a:rPr lang="en-US" sz="4000" smtClean="0">
                <a:solidFill>
                  <a:srgbClr val="FF0000"/>
                </a:solidFill>
              </a:rPr>
              <a:t>Ghi nhớ :</a:t>
            </a:r>
          </a:p>
        </p:txBody>
      </p:sp>
      <p:sp>
        <p:nvSpPr>
          <p:cNvPr id="16388" name="Text Box 4"/>
          <p:cNvSpPr txBox="1">
            <a:spLocks noChangeArrowheads="1"/>
          </p:cNvSpPr>
          <p:nvPr/>
        </p:nvSpPr>
        <p:spPr bwMode="auto">
          <a:xfrm>
            <a:off x="762000" y="2378075"/>
            <a:ext cx="8686800" cy="830263"/>
          </a:xfrm>
          <a:prstGeom prst="rect">
            <a:avLst/>
          </a:prstGeom>
          <a:noFill/>
          <a:ln w="9525">
            <a:noFill/>
            <a:miter lim="800000"/>
            <a:headEnd/>
            <a:tailEnd/>
          </a:ln>
        </p:spPr>
        <p:txBody>
          <a:bodyPr>
            <a:spAutoFit/>
          </a:bodyPr>
          <a:lstStyle/>
          <a:p>
            <a:pPr eaLnBrk="1" hangingPunct="1">
              <a:spcBef>
                <a:spcPct val="50000"/>
              </a:spcBef>
            </a:pPr>
            <a:r>
              <a:rPr lang="en-US" sz="2400" b="1">
                <a:latin typeface="Arial" charset="0"/>
              </a:rPr>
              <a:t>1. Tóm tắt tin tức nghĩa là tạo ra tin ngắn hơn nhưng vẫn thể hiện được nội dung chính của tin được tóm tắt .</a:t>
            </a:r>
          </a:p>
        </p:txBody>
      </p:sp>
      <p:sp>
        <p:nvSpPr>
          <p:cNvPr id="16389" name="Text Box 5"/>
          <p:cNvSpPr txBox="1">
            <a:spLocks noChangeArrowheads="1"/>
          </p:cNvSpPr>
          <p:nvPr/>
        </p:nvSpPr>
        <p:spPr bwMode="auto">
          <a:xfrm>
            <a:off x="762000" y="3352800"/>
            <a:ext cx="8534400" cy="3416300"/>
          </a:xfrm>
          <a:prstGeom prst="rect">
            <a:avLst/>
          </a:prstGeom>
          <a:noFill/>
          <a:ln w="9525">
            <a:noFill/>
            <a:miter lim="800000"/>
            <a:headEnd/>
            <a:tailEnd/>
          </a:ln>
        </p:spPr>
        <p:txBody>
          <a:bodyPr>
            <a:spAutoFit/>
          </a:bodyPr>
          <a:lstStyle/>
          <a:p>
            <a:pPr eaLnBrk="1" hangingPunct="1">
              <a:spcBef>
                <a:spcPct val="50000"/>
              </a:spcBef>
            </a:pPr>
            <a:r>
              <a:rPr lang="en-US" sz="2400" b="1">
                <a:latin typeface="Arial" charset="0"/>
              </a:rPr>
              <a:t>2. Muốn tóm tắt một bản tin , cần thực hiện các việc sau :</a:t>
            </a:r>
          </a:p>
          <a:p>
            <a:pPr eaLnBrk="1" hangingPunct="1">
              <a:spcBef>
                <a:spcPct val="50000"/>
              </a:spcBef>
            </a:pPr>
            <a:r>
              <a:rPr lang="en-US" sz="2400" b="1">
                <a:latin typeface="Arial" charset="0"/>
              </a:rPr>
              <a:t>-Đọc kĩ để nắm vững nội dung bản tin.</a:t>
            </a:r>
          </a:p>
          <a:p>
            <a:pPr eaLnBrk="1" hangingPunct="1">
              <a:spcBef>
                <a:spcPct val="50000"/>
              </a:spcBef>
            </a:pPr>
            <a:r>
              <a:rPr lang="en-US" sz="2400" b="1">
                <a:latin typeface="Arial" charset="0"/>
              </a:rPr>
              <a:t>-Chia bản tin thành các đoạn .</a:t>
            </a:r>
          </a:p>
          <a:p>
            <a:pPr eaLnBrk="1" hangingPunct="1">
              <a:spcBef>
                <a:spcPct val="50000"/>
              </a:spcBef>
            </a:pPr>
            <a:r>
              <a:rPr lang="en-US" sz="2400" b="1">
                <a:latin typeface="Arial" charset="0"/>
              </a:rPr>
              <a:t>-Xác định sự việc chính ở mỗi đoạn.</a:t>
            </a:r>
          </a:p>
          <a:p>
            <a:pPr eaLnBrk="1" hangingPunct="1">
              <a:spcBef>
                <a:spcPct val="50000"/>
              </a:spcBef>
            </a:pPr>
            <a:r>
              <a:rPr lang="en-US" sz="2400" b="1">
                <a:latin typeface="Arial" charset="0"/>
              </a:rPr>
              <a:t>-Tuỳ mục đích tóm tắt , có thể trình bày mỗi sự việc chính bằng môt , hai câu hoặc bằng những số liệu , từ ngữ nổi bật.</a:t>
            </a:r>
          </a:p>
        </p:txBody>
      </p:sp>
      <p:sp>
        <p:nvSpPr>
          <p:cNvPr id="10245" name="AutoShape 6"/>
          <p:cNvSpPr>
            <a:spLocks noChangeArrowheads="1"/>
          </p:cNvSpPr>
          <p:nvPr/>
        </p:nvSpPr>
        <p:spPr bwMode="auto">
          <a:xfrm>
            <a:off x="1979613" y="0"/>
            <a:ext cx="5945187" cy="457200"/>
          </a:xfrm>
          <a:prstGeom prst="roundRect">
            <a:avLst>
              <a:gd name="adj" fmla="val 21667"/>
            </a:avLst>
          </a:prstGeom>
          <a:noFill/>
          <a:ln w="9525">
            <a:noFill/>
            <a:round/>
            <a:headEnd/>
            <a:tailEnd/>
          </a:ln>
        </p:spPr>
        <p:txBody>
          <a:bodyPr anchor="b"/>
          <a:lstStyle/>
          <a:p>
            <a:pPr eaLnBrk="1" hangingPunct="1">
              <a:lnSpc>
                <a:spcPct val="90000"/>
              </a:lnSpc>
            </a:pPr>
            <a:endParaRPr lang="en-US" sz="2800" b="1">
              <a:solidFill>
                <a:schemeClr val="tx2"/>
              </a:solidFill>
              <a:latin typeface="Arial" charset="0"/>
            </a:endParaRPr>
          </a:p>
        </p:txBody>
      </p:sp>
      <p:sp>
        <p:nvSpPr>
          <p:cNvPr id="10246" name="AutoShape 7"/>
          <p:cNvSpPr>
            <a:spLocks noChangeArrowheads="1"/>
          </p:cNvSpPr>
          <p:nvPr/>
        </p:nvSpPr>
        <p:spPr bwMode="auto">
          <a:xfrm>
            <a:off x="3351213" y="457200"/>
            <a:ext cx="5792787" cy="457200"/>
          </a:xfrm>
          <a:prstGeom prst="roundRect">
            <a:avLst>
              <a:gd name="adj" fmla="val 21667"/>
            </a:avLst>
          </a:prstGeom>
          <a:noFill/>
          <a:ln w="9525">
            <a:noFill/>
            <a:round/>
            <a:headEnd/>
            <a:tailEnd/>
          </a:ln>
        </p:spPr>
        <p:txBody>
          <a:bodyPr anchor="b"/>
          <a:lstStyle/>
          <a:p>
            <a:pPr eaLnBrk="1" hangingPunct="1">
              <a:lnSpc>
                <a:spcPct val="90000"/>
              </a:lnSpc>
            </a:pPr>
            <a:r>
              <a:rPr lang="en-US" sz="2800" b="1">
                <a:solidFill>
                  <a:schemeClr val="tx2"/>
                </a:solidFill>
                <a:latin typeface="Arial" charset="0"/>
              </a:rPr>
              <a:t>Tập làm văn: Tóm tắt tin tức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checkerboard(across)">
                                      <p:cBhvr>
                                        <p:cTn id="7" dur="5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6388"/>
                                        </p:tgtEl>
                                        <p:attrNameLst>
                                          <p:attrName>style.visibility</p:attrName>
                                        </p:attrNameLst>
                                      </p:cBhvr>
                                      <p:to>
                                        <p:strVal val="visible"/>
                                      </p:to>
                                    </p:set>
                                    <p:anim calcmode="discrete" valueType="clr">
                                      <p:cBhvr override="childStyle">
                                        <p:cTn id="12" dur="80"/>
                                        <p:tgtEl>
                                          <p:spTgt spid="1638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6388"/>
                                        </p:tgtEl>
                                        <p:attrNameLst>
                                          <p:attrName>fillcolor</p:attrName>
                                        </p:attrNameLst>
                                      </p:cBhvr>
                                      <p:tavLst>
                                        <p:tav tm="0">
                                          <p:val>
                                            <p:clrVal>
                                              <a:schemeClr val="accent2"/>
                                            </p:clrVal>
                                          </p:val>
                                        </p:tav>
                                        <p:tav tm="50000">
                                          <p:val>
                                            <p:clrVal>
                                              <a:schemeClr val="hlink"/>
                                            </p:clrVal>
                                          </p:val>
                                        </p:tav>
                                      </p:tavLst>
                                    </p:anim>
                                    <p:set>
                                      <p:cBhvr>
                                        <p:cTn id="14" dur="80"/>
                                        <p:tgtEl>
                                          <p:spTgt spid="16388"/>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16389"/>
                                        </p:tgtEl>
                                        <p:attrNameLst>
                                          <p:attrName>style.visibility</p:attrName>
                                        </p:attrNameLst>
                                      </p:cBhvr>
                                      <p:to>
                                        <p:strVal val="visible"/>
                                      </p:to>
                                    </p:set>
                                    <p:animEffect transition="in" filter="fade">
                                      <p:cBhvr>
                                        <p:cTn id="19" dur="500"/>
                                        <p:tgtEl>
                                          <p:spTgt spid="16389"/>
                                        </p:tgtEl>
                                      </p:cBhvr>
                                    </p:animEffect>
                                    <p:anim calcmode="lin" valueType="num">
                                      <p:cBhvr>
                                        <p:cTn id="20" dur="500" fill="hold"/>
                                        <p:tgtEl>
                                          <p:spTgt spid="16389"/>
                                        </p:tgtEl>
                                        <p:attrNameLst>
                                          <p:attrName>ppt_x</p:attrName>
                                        </p:attrNameLst>
                                      </p:cBhvr>
                                      <p:tavLst>
                                        <p:tav tm="0">
                                          <p:val>
                                            <p:strVal val="#ppt_x-.1"/>
                                          </p:val>
                                        </p:tav>
                                        <p:tav tm="100000">
                                          <p:val>
                                            <p:strVal val="#ppt_x"/>
                                          </p:val>
                                        </p:tav>
                                      </p:tavLst>
                                    </p:anim>
                                    <p:anim calcmode="lin" valueType="num">
                                      <p:cBhvr>
                                        <p:cTn id="21" dur="500" fill="hold"/>
                                        <p:tgtEl>
                                          <p:spTgt spid="163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8" grpId="0"/>
      <p:bldP spid="1638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762000" y="1484313"/>
            <a:ext cx="7315200" cy="1570037"/>
          </a:xfrm>
          <a:prstGeom prst="rect">
            <a:avLst/>
          </a:prstGeom>
          <a:noFill/>
          <a:ln w="9525">
            <a:noFill/>
            <a:miter lim="800000"/>
            <a:headEnd/>
            <a:tailEnd/>
          </a:ln>
        </p:spPr>
        <p:txBody>
          <a:bodyPr>
            <a:spAutoFit/>
          </a:bodyPr>
          <a:lstStyle/>
          <a:p>
            <a:pPr algn="ctr" eaLnBrk="1" hangingPunct="1">
              <a:spcBef>
                <a:spcPct val="50000"/>
              </a:spcBef>
            </a:pPr>
            <a:r>
              <a:rPr lang="en-US" sz="2400">
                <a:solidFill>
                  <a:schemeClr val="tx2"/>
                </a:solidFill>
                <a:latin typeface="Arial" charset="0"/>
              </a:rPr>
              <a:t>Tóm tắt bản tin :</a:t>
            </a:r>
          </a:p>
          <a:p>
            <a:pPr algn="ctr" eaLnBrk="1" hangingPunct="1">
              <a:spcBef>
                <a:spcPct val="50000"/>
              </a:spcBef>
            </a:pPr>
            <a:endParaRPr lang="en-US" sz="800">
              <a:solidFill>
                <a:schemeClr val="tx2"/>
              </a:solidFill>
              <a:latin typeface="Arial" charset="0"/>
            </a:endParaRPr>
          </a:p>
          <a:p>
            <a:pPr algn="ctr" eaLnBrk="1" hangingPunct="1">
              <a:spcBef>
                <a:spcPct val="50000"/>
              </a:spcBef>
            </a:pPr>
            <a:r>
              <a:rPr lang="en-US" sz="2400">
                <a:solidFill>
                  <a:schemeClr val="tx2"/>
                </a:solidFill>
                <a:latin typeface="Arial" charset="0"/>
              </a:rPr>
              <a:t> </a:t>
            </a:r>
            <a:r>
              <a:rPr lang="en-US" sz="2400">
                <a:solidFill>
                  <a:srgbClr val="3333CC"/>
                </a:solidFill>
                <a:latin typeface="Arial" charset="0"/>
              </a:rPr>
              <a:t>Vịnh Hạ Long được công nhận là di sản thiên nhiên thế giới</a:t>
            </a:r>
          </a:p>
        </p:txBody>
      </p:sp>
      <p:sp>
        <p:nvSpPr>
          <p:cNvPr id="17415" name="Text Box 7"/>
          <p:cNvSpPr txBox="1">
            <a:spLocks noChangeArrowheads="1"/>
          </p:cNvSpPr>
          <p:nvPr/>
        </p:nvSpPr>
        <p:spPr bwMode="auto">
          <a:xfrm>
            <a:off x="609600" y="3276600"/>
            <a:ext cx="8534400" cy="2678113"/>
          </a:xfrm>
          <a:prstGeom prst="rect">
            <a:avLst/>
          </a:prstGeom>
          <a:noFill/>
          <a:ln w="9525">
            <a:noFill/>
            <a:miter lim="800000"/>
            <a:headEnd/>
            <a:tailEnd/>
          </a:ln>
        </p:spPr>
        <p:txBody>
          <a:bodyPr>
            <a:spAutoFit/>
          </a:bodyPr>
          <a:lstStyle/>
          <a:p>
            <a:pPr eaLnBrk="1" hangingPunct="1">
              <a:spcBef>
                <a:spcPct val="50000"/>
              </a:spcBef>
            </a:pPr>
            <a:r>
              <a:rPr lang="en-US" sz="2400">
                <a:latin typeface="Arial" charset="0"/>
              </a:rPr>
              <a:t>Ngày 17/11/1994, vịnh Hạ Long lần đầu tiên được UNESCO công nhận là di sản thiên nhiên thế giới . Sáu năm sau , ngày 29/11/2000 , UNESCO công nhận vịnh Hạ Long là di sản văn hoá về địa chất , địa mạo . Ngày 11/12 /2000 , quyết định trên đã được công bố tại Hà Nội.Qua sự việc trên cho thấy Việt Nam hết sức quan tâm bảo tồn và phát huy giá trị của các di sản trên đất nước mình.</a:t>
            </a:r>
          </a:p>
        </p:txBody>
      </p:sp>
      <p:sp>
        <p:nvSpPr>
          <p:cNvPr id="11268" name="AutoShape 8"/>
          <p:cNvSpPr>
            <a:spLocks noChangeArrowheads="1"/>
          </p:cNvSpPr>
          <p:nvPr/>
        </p:nvSpPr>
        <p:spPr bwMode="auto">
          <a:xfrm>
            <a:off x="1979613" y="0"/>
            <a:ext cx="5945187" cy="457200"/>
          </a:xfrm>
          <a:prstGeom prst="roundRect">
            <a:avLst>
              <a:gd name="adj" fmla="val 21667"/>
            </a:avLst>
          </a:prstGeom>
          <a:noFill/>
          <a:ln w="9525">
            <a:noFill/>
            <a:round/>
            <a:headEnd/>
            <a:tailEnd/>
          </a:ln>
        </p:spPr>
        <p:txBody>
          <a:bodyPr anchor="b"/>
          <a:lstStyle/>
          <a:p>
            <a:pPr eaLnBrk="1" hangingPunct="1">
              <a:lnSpc>
                <a:spcPct val="90000"/>
              </a:lnSpc>
            </a:pPr>
            <a:endParaRPr lang="en-US" sz="2400" b="1">
              <a:solidFill>
                <a:schemeClr val="tx2"/>
              </a:solidFill>
              <a:latin typeface="Arial" charset="0"/>
            </a:endParaRPr>
          </a:p>
        </p:txBody>
      </p:sp>
      <p:sp>
        <p:nvSpPr>
          <p:cNvPr id="11269" name="AutoShape 9"/>
          <p:cNvSpPr>
            <a:spLocks noChangeArrowheads="1"/>
          </p:cNvSpPr>
          <p:nvPr/>
        </p:nvSpPr>
        <p:spPr bwMode="auto">
          <a:xfrm>
            <a:off x="3351213" y="457200"/>
            <a:ext cx="5792787" cy="457200"/>
          </a:xfrm>
          <a:prstGeom prst="roundRect">
            <a:avLst>
              <a:gd name="adj" fmla="val 21667"/>
            </a:avLst>
          </a:prstGeom>
          <a:noFill/>
          <a:ln w="9525">
            <a:noFill/>
            <a:round/>
            <a:headEnd/>
            <a:tailEnd/>
          </a:ln>
        </p:spPr>
        <p:txBody>
          <a:bodyPr anchor="b"/>
          <a:lstStyle/>
          <a:p>
            <a:pPr eaLnBrk="1" hangingPunct="1">
              <a:lnSpc>
                <a:spcPct val="90000"/>
              </a:lnSpc>
            </a:pPr>
            <a:r>
              <a:rPr lang="en-US" sz="2400" b="1">
                <a:solidFill>
                  <a:schemeClr val="tx2"/>
                </a:solidFill>
                <a:latin typeface="Arial" charset="0"/>
              </a:rPr>
              <a:t>Tập làm văn: Tóm tắt tin tức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box(in)">
                                      <p:cBhvr>
                                        <p:cTn id="7" dur="20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Capsules</Template>
  <TotalTime>403</TotalTime>
  <Words>1003</Words>
  <Application>Microsoft Office PowerPoint</Application>
  <PresentationFormat>On-screen Show (4:3)</PresentationFormat>
  <Paragraphs>94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Times New Roman</vt:lpstr>
      <vt:lpstr>Arial</vt:lpstr>
      <vt:lpstr>Wingdings</vt:lpstr>
      <vt:lpstr>Calibri</vt:lpstr>
      <vt:lpstr>Capsules</vt:lpstr>
      <vt:lpstr>Yêu cầu:</vt:lpstr>
      <vt:lpstr>Slide 2</vt:lpstr>
      <vt:lpstr>Đoạn 1:</vt:lpstr>
      <vt:lpstr>Đoạn 2:</vt:lpstr>
      <vt:lpstr>Đoạn 3 </vt:lpstr>
      <vt:lpstr>Đoạn 4</vt:lpstr>
      <vt:lpstr>Slide 7</vt:lpstr>
      <vt:lpstr>Ghi nhớ :</vt:lpstr>
      <vt:lpstr>Slide 9</vt:lpstr>
      <vt:lpstr>Vẽ về cuộc sống an toàn</vt:lpstr>
      <vt:lpstr>Vịnh Hạ Long được công nhận là di sản thiên nhiên thế giới </vt:lpstr>
      <vt:lpstr>Slide 12</vt:lpstr>
      <vt:lpstr>Slide 13</vt:lpstr>
      <vt:lpstr>Slide 14</vt:lpstr>
      <vt:lpstr>Slide 15</vt:lpstr>
      <vt:lpstr>Slide 16</vt:lpstr>
      <vt:lpstr>Slide 17</vt:lpstr>
      <vt:lpstr>Slide 18</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tư, ngày 27 tháng 2 năm 2008</dc:title>
  <dc:creator>KHANH</dc:creator>
  <cp:lastModifiedBy>CSTeam</cp:lastModifiedBy>
  <cp:revision>16</cp:revision>
  <dcterms:created xsi:type="dcterms:W3CDTF">2000-03-15T19:07:34Z</dcterms:created>
  <dcterms:modified xsi:type="dcterms:W3CDTF">2016-06-30T01:53:38Z</dcterms:modified>
</cp:coreProperties>
</file>